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</p:sldMasterIdLst>
  <p:notesMasterIdLst>
    <p:notesMasterId r:id="rId54"/>
  </p:notesMasterIdLst>
  <p:sldIdLst>
    <p:sldId id="360" r:id="rId2"/>
    <p:sldId id="362" r:id="rId3"/>
    <p:sldId id="411" r:id="rId4"/>
    <p:sldId id="415" r:id="rId5"/>
    <p:sldId id="458" r:id="rId6"/>
    <p:sldId id="459" r:id="rId7"/>
    <p:sldId id="484" r:id="rId8"/>
    <p:sldId id="416" r:id="rId9"/>
    <p:sldId id="446" r:id="rId10"/>
    <p:sldId id="447" r:id="rId11"/>
    <p:sldId id="412" r:id="rId12"/>
    <p:sldId id="442" r:id="rId13"/>
    <p:sldId id="417" r:id="rId14"/>
    <p:sldId id="450" r:id="rId15"/>
    <p:sldId id="454" r:id="rId16"/>
    <p:sldId id="455" r:id="rId17"/>
    <p:sldId id="456" r:id="rId18"/>
    <p:sldId id="483" r:id="rId19"/>
    <p:sldId id="413" r:id="rId20"/>
    <p:sldId id="423" r:id="rId21"/>
    <p:sldId id="461" r:id="rId22"/>
    <p:sldId id="462" r:id="rId23"/>
    <p:sldId id="424" r:id="rId24"/>
    <p:sldId id="427" r:id="rId25"/>
    <p:sldId id="428" r:id="rId26"/>
    <p:sldId id="429" r:id="rId27"/>
    <p:sldId id="430" r:id="rId28"/>
    <p:sldId id="431" r:id="rId29"/>
    <p:sldId id="485" r:id="rId30"/>
    <p:sldId id="486" r:id="rId31"/>
    <p:sldId id="464" r:id="rId32"/>
    <p:sldId id="465" r:id="rId33"/>
    <p:sldId id="466" r:id="rId34"/>
    <p:sldId id="467" r:id="rId35"/>
    <p:sldId id="468" r:id="rId36"/>
    <p:sldId id="469" r:id="rId37"/>
    <p:sldId id="471" r:id="rId38"/>
    <p:sldId id="472" r:id="rId39"/>
    <p:sldId id="470" r:id="rId40"/>
    <p:sldId id="487" r:id="rId41"/>
    <p:sldId id="473" r:id="rId42"/>
    <p:sldId id="439" r:id="rId43"/>
    <p:sldId id="474" r:id="rId44"/>
    <p:sldId id="476" r:id="rId45"/>
    <p:sldId id="477" r:id="rId46"/>
    <p:sldId id="481" r:id="rId47"/>
    <p:sldId id="482" r:id="rId48"/>
    <p:sldId id="478" r:id="rId49"/>
    <p:sldId id="480" r:id="rId50"/>
    <p:sldId id="414" r:id="rId51"/>
    <p:sldId id="420" r:id="rId52"/>
    <p:sldId id="460" r:id="rId53"/>
  </p:sldIdLst>
  <p:sldSz cx="12192000" cy="6858000"/>
  <p:notesSz cx="6858000" cy="9144000"/>
  <p:embeddedFontLst>
    <p:embeddedFont>
      <p:font typeface="Cambria Math" panose="02040503050406030204" pitchFamily="18" charset="0"/>
      <p:regular r:id="rId55"/>
    </p:embeddedFont>
    <p:embeddedFont>
      <p:font typeface="Montserrat" panose="00000500000000000000" pitchFamily="2" charset="0"/>
      <p:regular r:id="rId56"/>
    </p:embeddedFont>
    <p:embeddedFont>
      <p:font typeface="나눔바른고딕" panose="020B0603020101020101" pitchFamily="50" charset="-127"/>
      <p:regular r:id="rId57"/>
      <p:bold r:id="rId58"/>
    </p:embeddedFont>
    <p:embeddedFont>
      <p:font typeface="나눔스퀘어 ExtraBold" panose="020B0600000101010101" pitchFamily="50" charset="-127"/>
      <p:bold r:id="rId59"/>
    </p:embeddedFont>
    <p:embeddedFont>
      <p:font typeface="나눔스퀘어_ac Bold" panose="020B0600000101010101" pitchFamily="50" charset="-127"/>
      <p:bold r:id="rId60"/>
    </p:embeddedFont>
    <p:embeddedFont>
      <p:font typeface="나눔스퀘어_ac ExtraBold" panose="020B0600000101010101" pitchFamily="50" charset="-127"/>
      <p:bold r:id="rId61"/>
    </p:embeddedFont>
    <p:embeddedFont>
      <p:font typeface="나눔스퀘어_ac Light" panose="020B0600000101010101" pitchFamily="50" charset="-127"/>
      <p:regular r:id="rId62"/>
    </p:embeddedFont>
    <p:embeddedFont>
      <p:font typeface="맑은 고딕" panose="020B0503020000020004" pitchFamily="50" charset="-127"/>
      <p:regular r:id="rId63"/>
      <p:bold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16BEA38-B6D4-485C-9072-4B72AD7E3855}">
          <p14:sldIdLst>
            <p14:sldId id="360"/>
            <p14:sldId id="362"/>
            <p14:sldId id="411"/>
            <p14:sldId id="415"/>
            <p14:sldId id="458"/>
            <p14:sldId id="459"/>
            <p14:sldId id="484"/>
            <p14:sldId id="416"/>
            <p14:sldId id="446"/>
            <p14:sldId id="447"/>
            <p14:sldId id="412"/>
            <p14:sldId id="442"/>
            <p14:sldId id="417"/>
            <p14:sldId id="450"/>
            <p14:sldId id="454"/>
            <p14:sldId id="455"/>
            <p14:sldId id="456"/>
            <p14:sldId id="483"/>
            <p14:sldId id="413"/>
            <p14:sldId id="423"/>
            <p14:sldId id="461"/>
            <p14:sldId id="462"/>
            <p14:sldId id="424"/>
            <p14:sldId id="427"/>
            <p14:sldId id="428"/>
            <p14:sldId id="429"/>
            <p14:sldId id="430"/>
            <p14:sldId id="431"/>
            <p14:sldId id="485"/>
            <p14:sldId id="486"/>
            <p14:sldId id="464"/>
            <p14:sldId id="465"/>
            <p14:sldId id="466"/>
            <p14:sldId id="467"/>
            <p14:sldId id="468"/>
            <p14:sldId id="469"/>
            <p14:sldId id="471"/>
            <p14:sldId id="472"/>
            <p14:sldId id="470"/>
            <p14:sldId id="487"/>
            <p14:sldId id="473"/>
            <p14:sldId id="439"/>
            <p14:sldId id="474"/>
            <p14:sldId id="476"/>
            <p14:sldId id="477"/>
            <p14:sldId id="481"/>
            <p14:sldId id="482"/>
            <p14:sldId id="478"/>
            <p14:sldId id="480"/>
            <p14:sldId id="414"/>
            <p14:sldId id="420"/>
            <p14:sldId id="4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487D44A-9936-EEB8-6A5F-B6E764F7469F}" name="Heo Jungwoo" initials="HJ" userId="bdf55db2a6147f73" providerId="Windows Live"/>
  <p188:author id="{D3CEAA95-9B24-AEDE-2EFF-E53F1B973A2C}" name="다은 양" initials="다양" userId="e82b7f7f3806fc1b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o Jungwoo" initials="HJ" lastIdx="1" clrIdx="0">
    <p:extLst>
      <p:ext uri="{19B8F6BF-5375-455C-9EA6-DF929625EA0E}">
        <p15:presenceInfo xmlns:p15="http://schemas.microsoft.com/office/powerpoint/2012/main" userId="bdf55db2a6147f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A3A9E0"/>
    <a:srgbClr val="51D2CE"/>
    <a:srgbClr val="6C89B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DA139-2633-433D-AC8B-0ED5BF7B2931}" v="19" dt="2021-12-13T14:10:51.941"/>
    <p1510:client id="{A2AD04A5-570A-43AC-B3F9-E0F5C8BB6711}" v="84" dt="2021-12-13T02:27:26.0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6" autoAdjust="0"/>
    <p:restoredTop sz="86280" autoAdjust="0"/>
  </p:normalViewPr>
  <p:slideViewPr>
    <p:cSldViewPr snapToGrid="0">
      <p:cViewPr varScale="1">
        <p:scale>
          <a:sx n="59" d="100"/>
          <a:sy n="59" d="100"/>
        </p:scale>
        <p:origin x="10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o Jungwoo" userId="bdf55db2a6147f73" providerId="LiveId" clId="{898DA139-2633-433D-AC8B-0ED5BF7B2931}"/>
    <pc:docChg chg="undo custSel modSld">
      <pc:chgData name="Heo Jungwoo" userId="bdf55db2a6147f73" providerId="LiveId" clId="{898DA139-2633-433D-AC8B-0ED5BF7B2931}" dt="2021-12-13T14:12:13.225" v="283" actId="22"/>
      <pc:docMkLst>
        <pc:docMk/>
      </pc:docMkLst>
      <pc:sldChg chg="modSp mod modCm">
        <pc:chgData name="Heo Jungwoo" userId="bdf55db2a6147f73" providerId="LiveId" clId="{898DA139-2633-433D-AC8B-0ED5BF7B2931}" dt="2021-12-13T14:05:06.215" v="21"/>
        <pc:sldMkLst>
          <pc:docMk/>
          <pc:sldMk cId="2616014698" sldId="416"/>
        </pc:sldMkLst>
        <pc:spChg chg="mod">
          <ac:chgData name="Heo Jungwoo" userId="bdf55db2a6147f73" providerId="LiveId" clId="{898DA139-2633-433D-AC8B-0ED5BF7B2931}" dt="2021-12-13T14:05:06.215" v="21"/>
          <ac:spMkLst>
            <pc:docMk/>
            <pc:sldMk cId="2616014698" sldId="416"/>
            <ac:spMk id="6" creationId="{83ECF233-6B23-4A69-AF56-3FDF88EA89F8}"/>
          </ac:spMkLst>
        </pc:spChg>
      </pc:sldChg>
      <pc:sldChg chg="addSp delSp modSp mod modCm">
        <pc:chgData name="Heo Jungwoo" userId="bdf55db2a6147f73" providerId="LiveId" clId="{898DA139-2633-433D-AC8B-0ED5BF7B2931}" dt="2021-12-13T14:12:13.225" v="283" actId="22"/>
        <pc:sldMkLst>
          <pc:docMk/>
          <pc:sldMk cId="2480151196" sldId="420"/>
        </pc:sldMkLst>
        <pc:spChg chg="mod">
          <ac:chgData name="Heo Jungwoo" userId="bdf55db2a6147f73" providerId="LiveId" clId="{898DA139-2633-433D-AC8B-0ED5BF7B2931}" dt="2021-12-13T14:11:37.111" v="279" actId="20577"/>
          <ac:spMkLst>
            <pc:docMk/>
            <pc:sldMk cId="2480151196" sldId="420"/>
            <ac:spMk id="3" creationId="{907CC52F-1269-47DB-9A20-799E5C636159}"/>
          </ac:spMkLst>
        </pc:spChg>
        <pc:spChg chg="add del mod">
          <ac:chgData name="Heo Jungwoo" userId="bdf55db2a6147f73" providerId="LiveId" clId="{898DA139-2633-433D-AC8B-0ED5BF7B2931}" dt="2021-12-13T14:12:13.225" v="283" actId="22"/>
          <ac:spMkLst>
            <pc:docMk/>
            <pc:sldMk cId="2480151196" sldId="420"/>
            <ac:spMk id="6" creationId="{763FDB58-D47D-40DC-B3EE-8FCC48DD660B}"/>
          </ac:spMkLst>
        </pc:spChg>
      </pc:sldChg>
      <pc:sldChg chg="modSp mod">
        <pc:chgData name="Heo Jungwoo" userId="bdf55db2a6147f73" providerId="LiveId" clId="{898DA139-2633-433D-AC8B-0ED5BF7B2931}" dt="2021-12-13T14:07:12.974" v="120" actId="20577"/>
        <pc:sldMkLst>
          <pc:docMk/>
          <pc:sldMk cId="2254571646" sldId="427"/>
        </pc:sldMkLst>
        <pc:spChg chg="mod">
          <ac:chgData name="Heo Jungwoo" userId="bdf55db2a6147f73" providerId="LiveId" clId="{898DA139-2633-433D-AC8B-0ED5BF7B2931}" dt="2021-12-13T14:07:12.974" v="120" actId="20577"/>
          <ac:spMkLst>
            <pc:docMk/>
            <pc:sldMk cId="2254571646" sldId="427"/>
            <ac:spMk id="3" creationId="{2F0FACC1-A24B-44BC-93FD-A69111E46AB1}"/>
          </ac:spMkLst>
        </pc:spChg>
      </pc:sldChg>
      <pc:sldChg chg="modSp mod">
        <pc:chgData name="Heo Jungwoo" userId="bdf55db2a6147f73" providerId="LiveId" clId="{898DA139-2633-433D-AC8B-0ED5BF7B2931}" dt="2021-12-13T14:08:42.679" v="151" actId="6549"/>
        <pc:sldMkLst>
          <pc:docMk/>
          <pc:sldMk cId="1450207353" sldId="429"/>
        </pc:sldMkLst>
        <pc:spChg chg="mod">
          <ac:chgData name="Heo Jungwoo" userId="bdf55db2a6147f73" providerId="LiveId" clId="{898DA139-2633-433D-AC8B-0ED5BF7B2931}" dt="2021-12-13T14:08:42.679" v="151" actId="6549"/>
          <ac:spMkLst>
            <pc:docMk/>
            <pc:sldMk cId="1450207353" sldId="429"/>
            <ac:spMk id="3" creationId="{2F0FACC1-A24B-44BC-93FD-A69111E46AB1}"/>
          </ac:spMkLst>
        </pc:spChg>
      </pc:sldChg>
      <pc:sldChg chg="modSp mod">
        <pc:chgData name="Heo Jungwoo" userId="bdf55db2a6147f73" providerId="LiveId" clId="{898DA139-2633-433D-AC8B-0ED5BF7B2931}" dt="2021-12-13T14:08:59.012" v="164" actId="1076"/>
        <pc:sldMkLst>
          <pc:docMk/>
          <pc:sldMk cId="4183957300" sldId="430"/>
        </pc:sldMkLst>
        <pc:spChg chg="mod">
          <ac:chgData name="Heo Jungwoo" userId="bdf55db2a6147f73" providerId="LiveId" clId="{898DA139-2633-433D-AC8B-0ED5BF7B2931}" dt="2021-12-13T14:08:50.483" v="162"/>
          <ac:spMkLst>
            <pc:docMk/>
            <pc:sldMk cId="4183957300" sldId="430"/>
            <ac:spMk id="3" creationId="{2F0FACC1-A24B-44BC-93FD-A69111E46AB1}"/>
          </ac:spMkLst>
        </pc:spChg>
        <pc:spChg chg="mod">
          <ac:chgData name="Heo Jungwoo" userId="bdf55db2a6147f73" providerId="LiveId" clId="{898DA139-2633-433D-AC8B-0ED5BF7B2931}" dt="2021-12-13T14:08:59.012" v="164" actId="1076"/>
          <ac:spMkLst>
            <pc:docMk/>
            <pc:sldMk cId="4183957300" sldId="430"/>
            <ac:spMk id="9" creationId="{FCAA798E-44B1-4F09-B579-328F04C1068F}"/>
          </ac:spMkLst>
        </pc:spChg>
        <pc:spChg chg="mod">
          <ac:chgData name="Heo Jungwoo" userId="bdf55db2a6147f73" providerId="LiveId" clId="{898DA139-2633-433D-AC8B-0ED5BF7B2931}" dt="2021-12-13T14:08:59.012" v="164" actId="1076"/>
          <ac:spMkLst>
            <pc:docMk/>
            <pc:sldMk cId="4183957300" sldId="430"/>
            <ac:spMk id="10" creationId="{6E6D81E9-AD45-4D24-82AD-A7EA4587F31A}"/>
          </ac:spMkLst>
        </pc:spChg>
        <pc:picChg chg="mod">
          <ac:chgData name="Heo Jungwoo" userId="bdf55db2a6147f73" providerId="LiveId" clId="{898DA139-2633-433D-AC8B-0ED5BF7B2931}" dt="2021-12-13T14:08:59.012" v="164" actId="1076"/>
          <ac:picMkLst>
            <pc:docMk/>
            <pc:sldMk cId="4183957300" sldId="430"/>
            <ac:picMk id="6" creationId="{F1945956-3B60-4555-A7F0-926506C7354D}"/>
          </ac:picMkLst>
        </pc:picChg>
        <pc:picChg chg="mod">
          <ac:chgData name="Heo Jungwoo" userId="bdf55db2a6147f73" providerId="LiveId" clId="{898DA139-2633-433D-AC8B-0ED5BF7B2931}" dt="2021-12-13T14:08:59.012" v="164" actId="1076"/>
          <ac:picMkLst>
            <pc:docMk/>
            <pc:sldMk cId="4183957300" sldId="430"/>
            <ac:picMk id="11" creationId="{91648859-DC2C-4B9F-899E-B17192EDE47A}"/>
          </ac:picMkLst>
        </pc:picChg>
      </pc:sldChg>
      <pc:sldChg chg="modSp mod modCm">
        <pc:chgData name="Heo Jungwoo" userId="bdf55db2a6147f73" providerId="LiveId" clId="{898DA139-2633-433D-AC8B-0ED5BF7B2931}" dt="2021-12-13T14:05:31.396" v="63"/>
        <pc:sldMkLst>
          <pc:docMk/>
          <pc:sldMk cId="3940395885" sldId="447"/>
        </pc:sldMkLst>
        <pc:spChg chg="mod">
          <ac:chgData name="Heo Jungwoo" userId="bdf55db2a6147f73" providerId="LiveId" clId="{898DA139-2633-433D-AC8B-0ED5BF7B2931}" dt="2021-12-13T14:05:31.396" v="63"/>
          <ac:spMkLst>
            <pc:docMk/>
            <pc:sldMk cId="3940395885" sldId="447"/>
            <ac:spMk id="3" creationId="{AB80319E-E90B-4711-A9F0-9550E96BA301}"/>
          </ac:spMkLst>
        </pc:spChg>
      </pc:sldChg>
      <pc:sldChg chg="modSp mod">
        <pc:chgData name="Heo Jungwoo" userId="bdf55db2a6147f73" providerId="LiveId" clId="{898DA139-2633-433D-AC8B-0ED5BF7B2931}" dt="2021-12-13T14:06:00.390" v="71" actId="1076"/>
        <pc:sldMkLst>
          <pc:docMk/>
          <pc:sldMk cId="1990315671" sldId="454"/>
        </pc:sldMkLst>
        <pc:spChg chg="mod">
          <ac:chgData name="Heo Jungwoo" userId="bdf55db2a6147f73" providerId="LiveId" clId="{898DA139-2633-433D-AC8B-0ED5BF7B2931}" dt="2021-12-13T14:05:51.015" v="68" actId="20577"/>
          <ac:spMkLst>
            <pc:docMk/>
            <pc:sldMk cId="1990315671" sldId="454"/>
            <ac:spMk id="3" creationId="{AB80319E-E90B-4711-A9F0-9550E96BA301}"/>
          </ac:spMkLst>
        </pc:spChg>
        <pc:spChg chg="mod">
          <ac:chgData name="Heo Jungwoo" userId="bdf55db2a6147f73" providerId="LiveId" clId="{898DA139-2633-433D-AC8B-0ED5BF7B2931}" dt="2021-12-13T14:05:56.490" v="70" actId="1076"/>
          <ac:spMkLst>
            <pc:docMk/>
            <pc:sldMk cId="1990315671" sldId="454"/>
            <ac:spMk id="22" creationId="{6C922762-DA05-401D-A0AC-351A83A8DDE3}"/>
          </ac:spMkLst>
        </pc:spChg>
        <pc:spChg chg="mod">
          <ac:chgData name="Heo Jungwoo" userId="bdf55db2a6147f73" providerId="LiveId" clId="{898DA139-2633-433D-AC8B-0ED5BF7B2931}" dt="2021-12-13T14:05:56.490" v="70" actId="1076"/>
          <ac:spMkLst>
            <pc:docMk/>
            <pc:sldMk cId="1990315671" sldId="454"/>
            <ac:spMk id="27" creationId="{CF1B19B0-35B8-4E72-8284-D246823CC569}"/>
          </ac:spMkLst>
        </pc:spChg>
        <pc:picChg chg="mod">
          <ac:chgData name="Heo Jungwoo" userId="bdf55db2a6147f73" providerId="LiveId" clId="{898DA139-2633-433D-AC8B-0ED5BF7B2931}" dt="2021-12-13T14:06:00.390" v="71" actId="1076"/>
          <ac:picMkLst>
            <pc:docMk/>
            <pc:sldMk cId="1990315671" sldId="454"/>
            <ac:picMk id="9" creationId="{D75B7072-282A-411C-B963-96F99042AFE8}"/>
          </ac:picMkLst>
        </pc:picChg>
        <pc:picChg chg="mod">
          <ac:chgData name="Heo Jungwoo" userId="bdf55db2a6147f73" providerId="LiveId" clId="{898DA139-2633-433D-AC8B-0ED5BF7B2931}" dt="2021-12-13T14:06:00.390" v="71" actId="1076"/>
          <ac:picMkLst>
            <pc:docMk/>
            <pc:sldMk cId="1990315671" sldId="454"/>
            <ac:picMk id="12" creationId="{F9B54D78-3DE2-4AE2-A4A7-1E1E93329376}"/>
          </ac:picMkLst>
        </pc:picChg>
        <pc:picChg chg="mod">
          <ac:chgData name="Heo Jungwoo" userId="bdf55db2a6147f73" providerId="LiveId" clId="{898DA139-2633-433D-AC8B-0ED5BF7B2931}" dt="2021-12-13T14:05:56.490" v="70" actId="1076"/>
          <ac:picMkLst>
            <pc:docMk/>
            <pc:sldMk cId="1990315671" sldId="454"/>
            <ac:picMk id="17" creationId="{8BD6DCF0-B95A-4E84-BA01-17F3EBEF9CAF}"/>
          </ac:picMkLst>
        </pc:picChg>
        <pc:cxnChg chg="mod">
          <ac:chgData name="Heo Jungwoo" userId="bdf55db2a6147f73" providerId="LiveId" clId="{898DA139-2633-433D-AC8B-0ED5BF7B2931}" dt="2021-12-13T14:06:00.390" v="71" actId="1076"/>
          <ac:cxnSpMkLst>
            <pc:docMk/>
            <pc:sldMk cId="1990315671" sldId="454"/>
            <ac:cxnSpMk id="6" creationId="{BF966E5F-D82E-427E-A1C6-3CECE36546C2}"/>
          </ac:cxnSpMkLst>
        </pc:cxnChg>
        <pc:cxnChg chg="mod">
          <ac:chgData name="Heo Jungwoo" userId="bdf55db2a6147f73" providerId="LiveId" clId="{898DA139-2633-433D-AC8B-0ED5BF7B2931}" dt="2021-12-13T14:05:56.490" v="70" actId="1076"/>
          <ac:cxnSpMkLst>
            <pc:docMk/>
            <pc:sldMk cId="1990315671" sldId="454"/>
            <ac:cxnSpMk id="18" creationId="{B852E0EA-D97A-4574-9175-2A773DB84D7F}"/>
          </ac:cxnSpMkLst>
        </pc:cxnChg>
      </pc:sldChg>
      <pc:sldChg chg="modSp mod">
        <pc:chgData name="Heo Jungwoo" userId="bdf55db2a6147f73" providerId="LiveId" clId="{898DA139-2633-433D-AC8B-0ED5BF7B2931}" dt="2021-12-13T14:06:11.999" v="76" actId="20577"/>
        <pc:sldMkLst>
          <pc:docMk/>
          <pc:sldMk cId="3812660477" sldId="455"/>
        </pc:sldMkLst>
        <pc:spChg chg="mod">
          <ac:chgData name="Heo Jungwoo" userId="bdf55db2a6147f73" providerId="LiveId" clId="{898DA139-2633-433D-AC8B-0ED5BF7B2931}" dt="2021-12-13T14:06:11.999" v="76" actId="20577"/>
          <ac:spMkLst>
            <pc:docMk/>
            <pc:sldMk cId="3812660477" sldId="455"/>
            <ac:spMk id="3" creationId="{AB80319E-E90B-4711-A9F0-9550E96BA301}"/>
          </ac:spMkLst>
        </pc:spChg>
      </pc:sldChg>
      <pc:sldChg chg="modSp mod">
        <pc:chgData name="Heo Jungwoo" userId="bdf55db2a6147f73" providerId="LiveId" clId="{898DA139-2633-433D-AC8B-0ED5BF7B2931}" dt="2021-12-13T14:04:37.447" v="7" actId="6549"/>
        <pc:sldMkLst>
          <pc:docMk/>
          <pc:sldMk cId="2295823914" sldId="458"/>
        </pc:sldMkLst>
        <pc:spChg chg="mod">
          <ac:chgData name="Heo Jungwoo" userId="bdf55db2a6147f73" providerId="LiveId" clId="{898DA139-2633-433D-AC8B-0ED5BF7B2931}" dt="2021-12-13T14:04:37.447" v="7" actId="6549"/>
          <ac:spMkLst>
            <pc:docMk/>
            <pc:sldMk cId="2295823914" sldId="458"/>
            <ac:spMk id="3" creationId="{907CC52F-1269-47DB-9A20-799E5C636159}"/>
          </ac:spMkLst>
        </pc:spChg>
      </pc:sldChg>
      <pc:sldChg chg="delSp mod">
        <pc:chgData name="Heo Jungwoo" userId="bdf55db2a6147f73" providerId="LiveId" clId="{898DA139-2633-433D-AC8B-0ED5BF7B2931}" dt="2021-12-13T14:07:30.903" v="121" actId="478"/>
        <pc:sldMkLst>
          <pc:docMk/>
          <pc:sldMk cId="455053150" sldId="476"/>
        </pc:sldMkLst>
        <pc:picChg chg="del">
          <ac:chgData name="Heo Jungwoo" userId="bdf55db2a6147f73" providerId="LiveId" clId="{898DA139-2633-433D-AC8B-0ED5BF7B2931}" dt="2021-12-13T14:07:30.903" v="121" actId="478"/>
          <ac:picMkLst>
            <pc:docMk/>
            <pc:sldMk cId="455053150" sldId="476"/>
            <ac:picMk id="8" creationId="{FB47E951-BD0A-4837-9DB6-B0CA4A15601D}"/>
          </ac:picMkLst>
        </pc:picChg>
      </pc:sldChg>
      <pc:sldChg chg="addSp delSp modSp mod">
        <pc:chgData name="Heo Jungwoo" userId="bdf55db2a6147f73" providerId="LiveId" clId="{898DA139-2633-433D-AC8B-0ED5BF7B2931}" dt="2021-12-13T14:08:12.595" v="135" actId="14100"/>
        <pc:sldMkLst>
          <pc:docMk/>
          <pc:sldMk cId="952068343" sldId="481"/>
        </pc:sldMkLst>
        <pc:picChg chg="add mod">
          <ac:chgData name="Heo Jungwoo" userId="bdf55db2a6147f73" providerId="LiveId" clId="{898DA139-2633-433D-AC8B-0ED5BF7B2931}" dt="2021-12-13T14:08:12.595" v="135" actId="14100"/>
          <ac:picMkLst>
            <pc:docMk/>
            <pc:sldMk cId="952068343" sldId="481"/>
            <ac:picMk id="6" creationId="{59C8F0CB-4CC0-4B5D-8F4D-93C00F833558}"/>
          </ac:picMkLst>
        </pc:picChg>
        <pc:picChg chg="del">
          <ac:chgData name="Heo Jungwoo" userId="bdf55db2a6147f73" providerId="LiveId" clId="{898DA139-2633-433D-AC8B-0ED5BF7B2931}" dt="2021-12-13T14:08:01.941" v="126" actId="478"/>
          <ac:picMkLst>
            <pc:docMk/>
            <pc:sldMk cId="952068343" sldId="481"/>
            <ac:picMk id="7" creationId="{4DB0DC3C-4D72-41F0-90C8-162C70471AA4}"/>
          </ac:picMkLst>
        </pc:picChg>
      </pc:sldChg>
    </pc:docChg>
  </pc:docChgLst>
  <pc:docChgLst>
    <pc:chgData name="Heo Jungwoo" userId="bdf55db2a6147f73" providerId="LiveId" clId="{A2AD04A5-570A-43AC-B3F9-E0F5C8BB6711}"/>
    <pc:docChg chg="undo custSel addSld delSld modSld modSection">
      <pc:chgData name="Heo Jungwoo" userId="bdf55db2a6147f73" providerId="LiveId" clId="{A2AD04A5-570A-43AC-B3F9-E0F5C8BB6711}" dt="2021-12-13T02:27:43.043" v="1066" actId="5793"/>
      <pc:docMkLst>
        <pc:docMk/>
      </pc:docMkLst>
      <pc:sldChg chg="addCm delCm">
        <pc:chgData name="Heo Jungwoo" userId="bdf55db2a6147f73" providerId="LiveId" clId="{A2AD04A5-570A-43AC-B3F9-E0F5C8BB6711}" dt="2021-12-13T02:03:40.182" v="1"/>
        <pc:sldMkLst>
          <pc:docMk/>
          <pc:sldMk cId="161777752" sldId="415"/>
        </pc:sldMkLst>
      </pc:sldChg>
      <pc:sldChg chg="modSp mod modCm">
        <pc:chgData name="Heo Jungwoo" userId="bdf55db2a6147f73" providerId="LiveId" clId="{A2AD04A5-570A-43AC-B3F9-E0F5C8BB6711}" dt="2021-12-13T02:27:43.043" v="1066" actId="5793"/>
        <pc:sldMkLst>
          <pc:docMk/>
          <pc:sldMk cId="2616014698" sldId="416"/>
        </pc:sldMkLst>
        <pc:spChg chg="mod">
          <ac:chgData name="Heo Jungwoo" userId="bdf55db2a6147f73" providerId="LiveId" clId="{A2AD04A5-570A-43AC-B3F9-E0F5C8BB6711}" dt="2021-12-13T02:27:43.043" v="1066" actId="5793"/>
          <ac:spMkLst>
            <pc:docMk/>
            <pc:sldMk cId="2616014698" sldId="416"/>
            <ac:spMk id="6" creationId="{83ECF233-6B23-4A69-AF56-3FDF88EA89F8}"/>
          </ac:spMkLst>
        </pc:spChg>
      </pc:sldChg>
      <pc:sldChg chg="modSp mod modCm">
        <pc:chgData name="Heo Jungwoo" userId="bdf55db2a6147f73" providerId="LiveId" clId="{A2AD04A5-570A-43AC-B3F9-E0F5C8BB6711}" dt="2021-12-13T02:19:01.200" v="494" actId="20577"/>
        <pc:sldMkLst>
          <pc:docMk/>
          <pc:sldMk cId="2480151196" sldId="420"/>
        </pc:sldMkLst>
        <pc:spChg chg="mod">
          <ac:chgData name="Heo Jungwoo" userId="bdf55db2a6147f73" providerId="LiveId" clId="{A2AD04A5-570A-43AC-B3F9-E0F5C8BB6711}" dt="2021-12-13T02:19:01.200" v="494" actId="20577"/>
          <ac:spMkLst>
            <pc:docMk/>
            <pc:sldMk cId="2480151196" sldId="420"/>
            <ac:spMk id="3" creationId="{907CC52F-1269-47DB-9A20-799E5C636159}"/>
          </ac:spMkLst>
        </pc:spChg>
      </pc:sldChg>
      <pc:sldChg chg="modSp mod modCm">
        <pc:chgData name="Heo Jungwoo" userId="bdf55db2a6147f73" providerId="LiveId" clId="{A2AD04A5-570A-43AC-B3F9-E0F5C8BB6711}" dt="2021-12-13T02:25:34.755" v="876"/>
        <pc:sldMkLst>
          <pc:docMk/>
          <pc:sldMk cId="3940395885" sldId="447"/>
        </pc:sldMkLst>
        <pc:spChg chg="mod">
          <ac:chgData name="Heo Jungwoo" userId="bdf55db2a6147f73" providerId="LiveId" clId="{A2AD04A5-570A-43AC-B3F9-E0F5C8BB6711}" dt="2021-12-13T02:25:34.755" v="876"/>
          <ac:spMkLst>
            <pc:docMk/>
            <pc:sldMk cId="3940395885" sldId="447"/>
            <ac:spMk id="3" creationId="{AB80319E-E90B-4711-A9F0-9550E96BA301}"/>
          </ac:spMkLst>
        </pc:spChg>
      </pc:sldChg>
      <pc:sldChg chg="modSp mod">
        <pc:chgData name="Heo Jungwoo" userId="bdf55db2a6147f73" providerId="LiveId" clId="{A2AD04A5-570A-43AC-B3F9-E0F5C8BB6711}" dt="2021-12-13T02:09:21.608" v="2" actId="1036"/>
        <pc:sldMkLst>
          <pc:docMk/>
          <pc:sldMk cId="167361499" sldId="467"/>
        </pc:sldMkLst>
        <pc:picChg chg="mod">
          <ac:chgData name="Heo Jungwoo" userId="bdf55db2a6147f73" providerId="LiveId" clId="{A2AD04A5-570A-43AC-B3F9-E0F5C8BB6711}" dt="2021-12-13T02:09:21.608" v="2" actId="1036"/>
          <ac:picMkLst>
            <pc:docMk/>
            <pc:sldMk cId="167361499" sldId="467"/>
            <ac:picMk id="9" creationId="{6318A470-D1E8-4C89-8309-1762E878815B}"/>
          </ac:picMkLst>
        </pc:picChg>
      </pc:sldChg>
      <pc:sldChg chg="delSp mod">
        <pc:chgData name="Heo Jungwoo" userId="bdf55db2a6147f73" providerId="LiveId" clId="{A2AD04A5-570A-43AC-B3F9-E0F5C8BB6711}" dt="2021-12-13T02:19:12.254" v="495" actId="478"/>
        <pc:sldMkLst>
          <pc:docMk/>
          <pc:sldMk cId="1234589951" sldId="477"/>
        </pc:sldMkLst>
        <pc:spChg chg="del">
          <ac:chgData name="Heo Jungwoo" userId="bdf55db2a6147f73" providerId="LiveId" clId="{A2AD04A5-570A-43AC-B3F9-E0F5C8BB6711}" dt="2021-12-13T02:19:12.254" v="495" actId="478"/>
          <ac:spMkLst>
            <pc:docMk/>
            <pc:sldMk cId="1234589951" sldId="477"/>
            <ac:spMk id="6" creationId="{C9733056-4AD1-4849-96A6-62377CAEB2CE}"/>
          </ac:spMkLst>
        </pc:spChg>
      </pc:sldChg>
      <pc:sldChg chg="modSp mod modCm">
        <pc:chgData name="Heo Jungwoo" userId="bdf55db2a6147f73" providerId="LiveId" clId="{A2AD04A5-570A-43AC-B3F9-E0F5C8BB6711}" dt="2021-12-13T02:24:42.285" v="829" actId="20577"/>
        <pc:sldMkLst>
          <pc:docMk/>
          <pc:sldMk cId="2021267697" sldId="484"/>
        </pc:sldMkLst>
        <pc:spChg chg="mod">
          <ac:chgData name="Heo Jungwoo" userId="bdf55db2a6147f73" providerId="LiveId" clId="{A2AD04A5-570A-43AC-B3F9-E0F5C8BB6711}" dt="2021-12-13T02:24:42.285" v="829" actId="20577"/>
          <ac:spMkLst>
            <pc:docMk/>
            <pc:sldMk cId="2021267697" sldId="484"/>
            <ac:spMk id="19" creationId="{6B1CC645-3D85-464C-8095-BD9CC025D4C4}"/>
          </ac:spMkLst>
        </pc:spChg>
      </pc:sldChg>
      <pc:sldChg chg="add del">
        <pc:chgData name="Heo Jungwoo" userId="bdf55db2a6147f73" providerId="LiveId" clId="{A2AD04A5-570A-43AC-B3F9-E0F5C8BB6711}" dt="2021-12-13T02:24:59.419" v="836" actId="47"/>
        <pc:sldMkLst>
          <pc:docMk/>
          <pc:sldMk cId="1056541689" sldId="48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A3B417-B192-4D1E-B6A7-37F2ADAB370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2DD7459-6CE9-44DF-97DA-F82D6AEED650}">
      <dgm:prSet phldrT="[텍스트]" custT="1"/>
      <dgm:spPr>
        <a:noFill/>
        <a:ln w="3810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개발 관련</a:t>
          </a:r>
        </a:p>
      </dgm:t>
    </dgm:pt>
    <dgm:pt modelId="{50B7491A-BAA9-43D2-A38D-1B95B3F1AD2D}" type="parTrans" cxnId="{3B8119F2-2456-4BD2-9B1C-B5D00D2D40A7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2B022A86-C36F-4CAD-A0F2-22542F962865}" type="sibTrans" cxnId="{3B8119F2-2456-4BD2-9B1C-B5D00D2D40A7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0E166894-5147-447E-9CAA-1320F9AF3B91}">
      <dgm:prSet phldrT="[텍스트]" custT="1"/>
      <dgm:spPr>
        <a:noFill/>
        <a:ln w="38100">
          <a:solidFill>
            <a:schemeClr val="tx1">
              <a:alpha val="90000"/>
            </a:schemeClr>
          </a:solidFill>
        </a:ln>
      </dgm:spPr>
      <dgm:t>
        <a:bodyPr anchor="ctr"/>
        <a:lstStyle/>
        <a:p>
          <a:pPr latinLnBrk="1"/>
          <a:r>
            <a:rPr lang="ko-KR" altLang="en-US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주차장을 식별할  이름</a:t>
          </a:r>
          <a:r>
            <a:rPr lang="en-US" altLang="ko-KR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(ex </a:t>
          </a:r>
          <a:r>
            <a:rPr lang="ko-KR" altLang="en-US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정기관 </a:t>
          </a:r>
          <a:r>
            <a:rPr lang="en-US" altLang="ko-KR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1</a:t>
          </a:r>
          <a:r>
            <a:rPr lang="ko-KR" altLang="en-US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층 입구</a:t>
          </a:r>
          <a:r>
            <a:rPr lang="en-US" altLang="ko-KR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)</a:t>
          </a:r>
          <a:r>
            <a:rPr lang="ko-KR" altLang="en-US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이 없으면 불편할 것 같다</a:t>
          </a:r>
        </a:p>
      </dgm:t>
    </dgm:pt>
    <dgm:pt modelId="{FF08D83F-F50C-4131-BDB7-E6DB0AC70179}" type="parTrans" cxnId="{B281AD71-4454-48E5-8891-7258F6897B75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C59B4523-6D50-45AF-BD36-4571A3419D1B}" type="sibTrans" cxnId="{B281AD71-4454-48E5-8891-7258F6897B75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B0B56DBE-6EF3-4912-9C77-F6D58BA97890}">
      <dgm:prSet phldrT="[텍스트]" custT="1"/>
      <dgm:spPr>
        <a:noFill/>
        <a:ln w="3810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운영 관련</a:t>
          </a:r>
        </a:p>
      </dgm:t>
    </dgm:pt>
    <dgm:pt modelId="{56FF6EB4-39C7-41F7-92F7-94252570DEF9}" type="parTrans" cxnId="{5E65520D-8067-4B99-9785-668347B246D5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85AEE878-C6A0-4068-AA1B-A0A2CEF64A0F}" type="sibTrans" cxnId="{5E65520D-8067-4B99-9785-668347B246D5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7F5D7751-9970-4BA3-B0E1-1B0D7A277825}">
      <dgm:prSet phldrT="[텍스트]" custT="1"/>
      <dgm:spPr>
        <a:noFill/>
        <a:ln w="38100">
          <a:solidFill>
            <a:schemeClr val="tx1">
              <a:alpha val="90000"/>
            </a:schemeClr>
          </a:solidFill>
        </a:ln>
      </dgm:spPr>
      <dgm:t>
        <a:bodyPr anchor="ctr"/>
        <a:lstStyle/>
        <a:p>
          <a:pPr latinLnBrk="1"/>
          <a:r>
            <a:rPr lang="ko-KR" altLang="en-US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악성 사용자는 어떻게 제재할 것인가</a:t>
          </a:r>
        </a:p>
      </dgm:t>
    </dgm:pt>
    <dgm:pt modelId="{0B7FC0A8-BF81-4DDF-BFFF-E0F6DCD6091F}" type="parTrans" cxnId="{8AD6367A-80BD-491D-9A0F-FA9381799ADE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6CF17571-3040-4BB3-9F4F-767F61369968}" type="sibTrans" cxnId="{8AD6367A-80BD-491D-9A0F-FA9381799ADE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8BEBE0B8-36E7-4653-80DF-7EDB809F9B72}">
      <dgm:prSet phldrT="[텍스트]" custT="1"/>
      <dgm:spPr>
        <a:noFill/>
        <a:ln w="3810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기타</a:t>
          </a:r>
        </a:p>
      </dgm:t>
    </dgm:pt>
    <dgm:pt modelId="{D27A2EC4-2B1F-44F2-8D01-FE2D36DDA7BD}" type="parTrans" cxnId="{1E5874C1-C601-45E0-BEC9-A48620D89C71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F5247D44-C55B-4A34-8AED-0C7C5F9A3220}" type="sibTrans" cxnId="{1E5874C1-C601-45E0-BEC9-A48620D89C71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DBB8B857-291E-49E3-801E-4E332E32640E}">
      <dgm:prSet phldrT="[텍스트]" custT="1"/>
      <dgm:spPr>
        <a:noFill/>
        <a:ln w="38100">
          <a:solidFill>
            <a:schemeClr val="tx1">
              <a:alpha val="90000"/>
            </a:schemeClr>
          </a:solidFill>
        </a:ln>
      </dgm:spPr>
      <dgm:t>
        <a:bodyPr anchor="ctr"/>
        <a:lstStyle/>
        <a:p>
          <a:pPr latinLnBrk="1"/>
          <a:r>
            <a:rPr lang="ko-KR" altLang="en-US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프로젝트 스케일 업은 어떻게 할 계획인가</a:t>
          </a:r>
        </a:p>
      </dgm:t>
    </dgm:pt>
    <dgm:pt modelId="{E4AAED39-0D0E-48CF-B623-7F31268F78E1}" type="parTrans" cxnId="{11C8B634-4AB5-4BCF-9560-90E7B5F47FC5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4C1D5FC3-8311-438B-BCB3-E9F335156907}" type="sibTrans" cxnId="{11C8B634-4AB5-4BCF-9560-90E7B5F47FC5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40C0B204-AB25-4058-A286-733A37D1BDB3}">
      <dgm:prSet phldrT="[텍스트]" custT="1"/>
      <dgm:spPr>
        <a:noFill/>
        <a:ln w="38100">
          <a:solidFill>
            <a:schemeClr val="tx1">
              <a:alpha val="90000"/>
            </a:schemeClr>
          </a:solidFill>
        </a:ln>
      </dgm:spPr>
      <dgm:t>
        <a:bodyPr anchor="ctr"/>
        <a:lstStyle/>
        <a:p>
          <a:pPr latinLnBrk="1"/>
          <a:r>
            <a:rPr lang="ko-KR" altLang="en-US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유저가 사용하기 쉬워야 할 것</a:t>
          </a:r>
        </a:p>
      </dgm:t>
    </dgm:pt>
    <dgm:pt modelId="{560EDF96-4DF9-4773-8106-751DDDB1F1F2}" type="parTrans" cxnId="{605B5C61-08CF-4BD9-ABB9-BC8497C6FB89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4D9A4317-74A7-428A-BD59-312FEEA80C86}" type="sibTrans" cxnId="{605B5C61-08CF-4BD9-ABB9-BC8497C6FB89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6ADA1746-B756-4251-BB58-DB449EDF17DB}">
      <dgm:prSet phldrT="[텍스트]" custT="1"/>
      <dgm:spPr>
        <a:noFill/>
        <a:ln w="38100">
          <a:solidFill>
            <a:schemeClr val="tx1">
              <a:alpha val="90000"/>
            </a:schemeClr>
          </a:solidFill>
        </a:ln>
      </dgm:spPr>
      <dgm:t>
        <a:bodyPr anchor="ctr"/>
        <a:lstStyle/>
        <a:p>
          <a:pPr latinLnBrk="1"/>
          <a:r>
            <a:rPr lang="ko-KR" altLang="en-US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개발을 파트별로 세분화하여 진행하다보니 의사 소통이 원할하지 않으면 프로젝트 진행이 어려울 것 같다</a:t>
          </a:r>
        </a:p>
      </dgm:t>
    </dgm:pt>
    <dgm:pt modelId="{C3C55F0F-106D-4891-9E90-1F962A8BD916}" type="parTrans" cxnId="{895FDFE3-8D46-4BCF-A43B-A1B3EA88FB4D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D0933A0E-3D42-4446-BBEE-9AA4FCC5C657}" type="sibTrans" cxnId="{895FDFE3-8D46-4BCF-A43B-A1B3EA88FB4D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F261C126-525C-4AC9-938E-57EBE46699D2}">
      <dgm:prSet phldrT="[텍스트]" custT="1"/>
      <dgm:spPr>
        <a:noFill/>
        <a:ln w="38100">
          <a:solidFill>
            <a:schemeClr val="tx1">
              <a:alpha val="90000"/>
            </a:schemeClr>
          </a:solidFill>
        </a:ln>
      </dgm:spPr>
      <dgm:t>
        <a:bodyPr anchor="ctr"/>
        <a:lstStyle/>
        <a:p>
          <a:pPr latinLnBrk="1"/>
          <a:r>
            <a:rPr lang="ko-KR" altLang="en-US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사용자 정보 보호는 이루어지는가</a:t>
          </a:r>
        </a:p>
      </dgm:t>
    </dgm:pt>
    <dgm:pt modelId="{ABE43EA9-B2ED-45A2-8CF8-09813EB62B8D}" type="parTrans" cxnId="{876AF736-EB84-4067-AE82-098A97ED2550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FBE225A8-7026-4A0D-97F0-A7940BF7566D}" type="sibTrans" cxnId="{876AF736-EB84-4067-AE82-098A97ED2550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6C2C8423-BF07-466E-8D95-6BB8F0259F0A}">
      <dgm:prSet phldrT="[텍스트]" custT="1"/>
      <dgm:spPr>
        <a:noFill/>
        <a:ln w="38100">
          <a:solidFill>
            <a:schemeClr val="tx1">
              <a:alpha val="90000"/>
            </a:schemeClr>
          </a:solidFill>
        </a:ln>
      </dgm:spPr>
      <dgm:t>
        <a:bodyPr anchor="ctr"/>
        <a:lstStyle/>
        <a:p>
          <a:pPr latinLnBrk="1"/>
          <a:r>
            <a:rPr lang="ko-KR" altLang="en-US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모니터링은 어떻게 할 것인가</a:t>
          </a:r>
        </a:p>
      </dgm:t>
    </dgm:pt>
    <dgm:pt modelId="{B5E898DC-78E1-4B36-8A12-43C9D4058200}" type="parTrans" cxnId="{1BEF689D-2805-4817-A457-A6716290946D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500D8616-F774-4C32-9F8B-613D8EC79AE4}" type="sibTrans" cxnId="{1BEF689D-2805-4817-A457-A6716290946D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2D0E054A-1F4F-4A4C-8EE8-4E349D056BCC}">
      <dgm:prSet phldrT="[텍스트]" custT="1"/>
      <dgm:spPr>
        <a:noFill/>
        <a:ln w="38100">
          <a:solidFill>
            <a:schemeClr val="tx1">
              <a:alpha val="90000"/>
            </a:schemeClr>
          </a:solidFill>
        </a:ln>
      </dgm:spPr>
      <dgm:t>
        <a:bodyPr anchor="ctr"/>
        <a:lstStyle/>
        <a:p>
          <a:pPr latinLnBrk="1"/>
          <a:r>
            <a:rPr lang="ko-KR" altLang="en-US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로그는 어떻게 처리하는가</a:t>
          </a:r>
        </a:p>
      </dgm:t>
    </dgm:pt>
    <dgm:pt modelId="{9FA293CB-8033-4530-9C62-2DC593BB6F66}" type="parTrans" cxnId="{9DD32633-A3BC-4E57-B79E-FCAE8B103D35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052522A0-17FD-4F5B-A79F-5CA3BEB682A5}" type="sibTrans" cxnId="{9DD32633-A3BC-4E57-B79E-FCAE8B103D35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D87313AD-0131-4E1A-9E12-A2D48FA11616}">
      <dgm:prSet phldrT="[텍스트]" custT="1"/>
      <dgm:spPr>
        <a:noFill/>
        <a:ln w="38100">
          <a:solidFill>
            <a:schemeClr val="tx1">
              <a:alpha val="90000"/>
            </a:schemeClr>
          </a:solidFill>
        </a:ln>
      </dgm:spPr>
      <dgm:t>
        <a:bodyPr anchor="ctr"/>
        <a:lstStyle/>
        <a:p>
          <a:pPr latinLnBrk="1"/>
          <a:r>
            <a:rPr lang="ko-KR" altLang="en-US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주차장 정보 창에 좌표의 실수값을 그대로 표현하면 사용자가 어려워 할 수 있을 것 같다</a:t>
          </a:r>
        </a:p>
      </dgm:t>
    </dgm:pt>
    <dgm:pt modelId="{B840C01F-9473-4A73-9DC7-CCDC2C961721}" type="parTrans" cxnId="{5F6BD23C-B8F3-42FE-95C1-CE2BE30AF288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B7C68738-D3D5-4AC6-83DF-A401BAC9859C}" type="sibTrans" cxnId="{5F6BD23C-B8F3-42FE-95C1-CE2BE30AF288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068F9FFB-4E7D-428F-82BB-7396BB6ED82B}">
      <dgm:prSet phldrT="[텍스트]" custT="1"/>
      <dgm:spPr>
        <a:noFill/>
        <a:ln w="38100">
          <a:solidFill>
            <a:schemeClr val="tx1">
              <a:alpha val="90000"/>
            </a:schemeClr>
          </a:solidFill>
        </a:ln>
      </dgm:spPr>
      <dgm:t>
        <a:bodyPr anchor="ctr"/>
        <a:lstStyle/>
        <a:p>
          <a:pPr latinLnBrk="1"/>
          <a:r>
            <a:rPr lang="en-US" altLang="ko-KR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API</a:t>
          </a:r>
          <a:r>
            <a:rPr lang="ko-KR" altLang="en-US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서비스가 죽으면 연결된 서드파티들이 모두 정지될텐데</a:t>
          </a:r>
          <a:r>
            <a:rPr lang="en-US" altLang="ko-KR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, </a:t>
          </a:r>
          <a:r>
            <a:rPr lang="ko-KR" altLang="en-US" sz="16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이를 어떻게 해결할 것인가</a:t>
          </a:r>
        </a:p>
      </dgm:t>
    </dgm:pt>
    <dgm:pt modelId="{F5FF01C1-4A0E-4025-8F39-06580FCCDA45}" type="parTrans" cxnId="{6EDE24F4-356D-4CD7-90B7-EC5F01FE7CD1}">
      <dgm:prSet/>
      <dgm:spPr/>
      <dgm:t>
        <a:bodyPr/>
        <a:lstStyle/>
        <a:p>
          <a:pPr latinLnBrk="1"/>
          <a:endParaRPr lang="ko-KR" altLang="en-US"/>
        </a:p>
      </dgm:t>
    </dgm:pt>
    <dgm:pt modelId="{D9D19D25-6EB7-43EC-BE5D-04480CBC21C5}" type="sibTrans" cxnId="{6EDE24F4-356D-4CD7-90B7-EC5F01FE7CD1}">
      <dgm:prSet/>
      <dgm:spPr/>
      <dgm:t>
        <a:bodyPr/>
        <a:lstStyle/>
        <a:p>
          <a:pPr latinLnBrk="1"/>
          <a:endParaRPr lang="ko-KR" altLang="en-US"/>
        </a:p>
      </dgm:t>
    </dgm:pt>
    <dgm:pt modelId="{F9E11183-B714-47AE-8346-EC84B512D989}" type="pres">
      <dgm:prSet presAssocID="{BBA3B417-B192-4D1E-B6A7-37F2ADAB3701}" presName="Name0" presStyleCnt="0">
        <dgm:presLayoutVars>
          <dgm:dir/>
          <dgm:animLvl val="lvl"/>
          <dgm:resizeHandles val="exact"/>
        </dgm:presLayoutVars>
      </dgm:prSet>
      <dgm:spPr/>
    </dgm:pt>
    <dgm:pt modelId="{4B315706-DCBE-4722-9305-77518D2683B4}" type="pres">
      <dgm:prSet presAssocID="{72DD7459-6CE9-44DF-97DA-F82D6AEED650}" presName="composite" presStyleCnt="0"/>
      <dgm:spPr/>
    </dgm:pt>
    <dgm:pt modelId="{249F8BDC-2C73-4AF2-ABB2-DC9C987432FA}" type="pres">
      <dgm:prSet presAssocID="{72DD7459-6CE9-44DF-97DA-F82D6AEED650}" presName="parTx" presStyleLbl="alignNode1" presStyleIdx="0" presStyleCnt="3" custScaleY="100000">
        <dgm:presLayoutVars>
          <dgm:chMax val="0"/>
          <dgm:chPref val="0"/>
          <dgm:bulletEnabled val="1"/>
        </dgm:presLayoutVars>
      </dgm:prSet>
      <dgm:spPr/>
    </dgm:pt>
    <dgm:pt modelId="{694E37EA-9817-49E3-9C9D-12CFDCD31C3B}" type="pres">
      <dgm:prSet presAssocID="{72DD7459-6CE9-44DF-97DA-F82D6AEED650}" presName="desTx" presStyleLbl="alignAccFollowNode1" presStyleIdx="0" presStyleCnt="3">
        <dgm:presLayoutVars>
          <dgm:bulletEnabled val="1"/>
        </dgm:presLayoutVars>
      </dgm:prSet>
      <dgm:spPr/>
    </dgm:pt>
    <dgm:pt modelId="{DDBF6951-68AE-400C-8678-7A8C0694385D}" type="pres">
      <dgm:prSet presAssocID="{2B022A86-C36F-4CAD-A0F2-22542F962865}" presName="space" presStyleCnt="0"/>
      <dgm:spPr/>
    </dgm:pt>
    <dgm:pt modelId="{24226354-72F7-47C9-9A37-4636ACCE19A8}" type="pres">
      <dgm:prSet presAssocID="{B0B56DBE-6EF3-4912-9C77-F6D58BA97890}" presName="composite" presStyleCnt="0"/>
      <dgm:spPr/>
    </dgm:pt>
    <dgm:pt modelId="{75A46678-158F-4808-ABFB-60EB607CCC93}" type="pres">
      <dgm:prSet presAssocID="{B0B56DBE-6EF3-4912-9C77-F6D58BA97890}" presName="parTx" presStyleLbl="alignNode1" presStyleIdx="1" presStyleCnt="3" custScaleY="100000">
        <dgm:presLayoutVars>
          <dgm:chMax val="0"/>
          <dgm:chPref val="0"/>
          <dgm:bulletEnabled val="1"/>
        </dgm:presLayoutVars>
      </dgm:prSet>
      <dgm:spPr/>
    </dgm:pt>
    <dgm:pt modelId="{13774077-BF4B-4761-A8CD-A0D56A952679}" type="pres">
      <dgm:prSet presAssocID="{B0B56DBE-6EF3-4912-9C77-F6D58BA97890}" presName="desTx" presStyleLbl="alignAccFollowNode1" presStyleIdx="1" presStyleCnt="3">
        <dgm:presLayoutVars>
          <dgm:bulletEnabled val="1"/>
        </dgm:presLayoutVars>
      </dgm:prSet>
      <dgm:spPr/>
    </dgm:pt>
    <dgm:pt modelId="{6DE9FF09-201A-4C2F-BEB8-731E5F8D4924}" type="pres">
      <dgm:prSet presAssocID="{85AEE878-C6A0-4068-AA1B-A0A2CEF64A0F}" presName="space" presStyleCnt="0"/>
      <dgm:spPr/>
    </dgm:pt>
    <dgm:pt modelId="{3B2E98E3-4475-4600-BA67-9E4B9CD0FA43}" type="pres">
      <dgm:prSet presAssocID="{8BEBE0B8-36E7-4653-80DF-7EDB809F9B72}" presName="composite" presStyleCnt="0"/>
      <dgm:spPr/>
    </dgm:pt>
    <dgm:pt modelId="{EAA8376C-716E-4299-9438-439BFE652F99}" type="pres">
      <dgm:prSet presAssocID="{8BEBE0B8-36E7-4653-80DF-7EDB809F9B72}" presName="parTx" presStyleLbl="alignNode1" presStyleIdx="2" presStyleCnt="3" custScaleY="100000">
        <dgm:presLayoutVars>
          <dgm:chMax val="0"/>
          <dgm:chPref val="0"/>
          <dgm:bulletEnabled val="1"/>
        </dgm:presLayoutVars>
      </dgm:prSet>
      <dgm:spPr/>
    </dgm:pt>
    <dgm:pt modelId="{59346A01-80C9-4A85-992B-FC9289BE4B50}" type="pres">
      <dgm:prSet presAssocID="{8BEBE0B8-36E7-4653-80DF-7EDB809F9B72}" presName="desTx" presStyleLbl="alignAccFollowNode1" presStyleIdx="2" presStyleCnt="3" custLinFactNeighborX="103">
        <dgm:presLayoutVars>
          <dgm:bulletEnabled val="1"/>
        </dgm:presLayoutVars>
      </dgm:prSet>
      <dgm:spPr/>
    </dgm:pt>
  </dgm:ptLst>
  <dgm:cxnLst>
    <dgm:cxn modelId="{B7CA6F00-89F3-4CC4-BB9C-059611F45E83}" type="presOf" srcId="{7F5D7751-9970-4BA3-B0E1-1B0D7A277825}" destId="{13774077-BF4B-4761-A8CD-A0D56A952679}" srcOrd="0" destOrd="0" presId="urn:microsoft.com/office/officeart/2005/8/layout/hList1"/>
    <dgm:cxn modelId="{80262F0C-9740-48D2-96DD-2873DF038946}" type="presOf" srcId="{6C2C8423-BF07-466E-8D95-6BB8F0259F0A}" destId="{13774077-BF4B-4761-A8CD-A0D56A952679}" srcOrd="0" destOrd="1" presId="urn:microsoft.com/office/officeart/2005/8/layout/hList1"/>
    <dgm:cxn modelId="{5E65520D-8067-4B99-9785-668347B246D5}" srcId="{BBA3B417-B192-4D1E-B6A7-37F2ADAB3701}" destId="{B0B56DBE-6EF3-4912-9C77-F6D58BA97890}" srcOrd="1" destOrd="0" parTransId="{56FF6EB4-39C7-41F7-92F7-94252570DEF9}" sibTransId="{85AEE878-C6A0-4068-AA1B-A0A2CEF64A0F}"/>
    <dgm:cxn modelId="{B9AED52B-C4EC-4E9F-9182-3C6250667E65}" type="presOf" srcId="{6ADA1746-B756-4251-BB58-DB449EDF17DB}" destId="{694E37EA-9817-49E3-9C9D-12CFDCD31C3B}" srcOrd="0" destOrd="3" presId="urn:microsoft.com/office/officeart/2005/8/layout/hList1"/>
    <dgm:cxn modelId="{6424D731-8FC4-4233-86C2-8A1E2F12D667}" type="presOf" srcId="{40C0B204-AB25-4058-A286-733A37D1BDB3}" destId="{694E37EA-9817-49E3-9C9D-12CFDCD31C3B}" srcOrd="0" destOrd="2" presId="urn:microsoft.com/office/officeart/2005/8/layout/hList1"/>
    <dgm:cxn modelId="{9DD32633-A3BC-4E57-B79E-FCAE8B103D35}" srcId="{B0B56DBE-6EF3-4912-9C77-F6D58BA97890}" destId="{2D0E054A-1F4F-4A4C-8EE8-4E349D056BCC}" srcOrd="2" destOrd="0" parTransId="{9FA293CB-8033-4530-9C62-2DC593BB6F66}" sibTransId="{052522A0-17FD-4F5B-A79F-5CA3BEB682A5}"/>
    <dgm:cxn modelId="{11C8B634-4AB5-4BCF-9560-90E7B5F47FC5}" srcId="{8BEBE0B8-36E7-4653-80DF-7EDB809F9B72}" destId="{DBB8B857-291E-49E3-801E-4E332E32640E}" srcOrd="0" destOrd="0" parTransId="{E4AAED39-0D0E-48CF-B623-7F31268F78E1}" sibTransId="{4C1D5FC3-8311-438B-BCB3-E9F335156907}"/>
    <dgm:cxn modelId="{78C3E736-70A0-4C4F-B325-22C0B7DC6C6E}" type="presOf" srcId="{8BEBE0B8-36E7-4653-80DF-7EDB809F9B72}" destId="{EAA8376C-716E-4299-9438-439BFE652F99}" srcOrd="0" destOrd="0" presId="urn:microsoft.com/office/officeart/2005/8/layout/hList1"/>
    <dgm:cxn modelId="{876AF736-EB84-4067-AE82-098A97ED2550}" srcId="{8BEBE0B8-36E7-4653-80DF-7EDB809F9B72}" destId="{F261C126-525C-4AC9-938E-57EBE46699D2}" srcOrd="1" destOrd="0" parTransId="{ABE43EA9-B2ED-45A2-8CF8-09813EB62B8D}" sibTransId="{FBE225A8-7026-4A0D-97F0-A7940BF7566D}"/>
    <dgm:cxn modelId="{C70E843C-E58D-4D17-AB41-E11101FF06C9}" type="presOf" srcId="{72DD7459-6CE9-44DF-97DA-F82D6AEED650}" destId="{249F8BDC-2C73-4AF2-ABB2-DC9C987432FA}" srcOrd="0" destOrd="0" presId="urn:microsoft.com/office/officeart/2005/8/layout/hList1"/>
    <dgm:cxn modelId="{5F6BD23C-B8F3-42FE-95C1-CE2BE30AF288}" srcId="{72DD7459-6CE9-44DF-97DA-F82D6AEED650}" destId="{D87313AD-0131-4E1A-9E12-A2D48FA11616}" srcOrd="0" destOrd="0" parTransId="{B840C01F-9473-4A73-9DC7-CCDC2C961721}" sibTransId="{B7C68738-D3D5-4AC6-83DF-A401BAC9859C}"/>
    <dgm:cxn modelId="{605B5C61-08CF-4BD9-ABB9-BC8497C6FB89}" srcId="{72DD7459-6CE9-44DF-97DA-F82D6AEED650}" destId="{40C0B204-AB25-4058-A286-733A37D1BDB3}" srcOrd="2" destOrd="0" parTransId="{560EDF96-4DF9-4773-8106-751DDDB1F1F2}" sibTransId="{4D9A4317-74A7-428A-BD59-312FEEA80C86}"/>
    <dgm:cxn modelId="{7AA57242-A07E-4C54-9DF4-160BF0A49AB8}" type="presOf" srcId="{D87313AD-0131-4E1A-9E12-A2D48FA11616}" destId="{694E37EA-9817-49E3-9C9D-12CFDCD31C3B}" srcOrd="0" destOrd="0" presId="urn:microsoft.com/office/officeart/2005/8/layout/hList1"/>
    <dgm:cxn modelId="{A5218E43-127D-4AA5-A471-29E39F268E8F}" type="presOf" srcId="{F261C126-525C-4AC9-938E-57EBE46699D2}" destId="{59346A01-80C9-4A85-992B-FC9289BE4B50}" srcOrd="0" destOrd="1" presId="urn:microsoft.com/office/officeart/2005/8/layout/hList1"/>
    <dgm:cxn modelId="{7B237665-4E77-4EF3-8F5E-9EA07D81A659}" type="presOf" srcId="{2D0E054A-1F4F-4A4C-8EE8-4E349D056BCC}" destId="{13774077-BF4B-4761-A8CD-A0D56A952679}" srcOrd="0" destOrd="2" presId="urn:microsoft.com/office/officeart/2005/8/layout/hList1"/>
    <dgm:cxn modelId="{4658D36F-1A64-43E9-9DFE-825B8474CC77}" type="presOf" srcId="{BBA3B417-B192-4D1E-B6A7-37F2ADAB3701}" destId="{F9E11183-B714-47AE-8346-EC84B512D989}" srcOrd="0" destOrd="0" presId="urn:microsoft.com/office/officeart/2005/8/layout/hList1"/>
    <dgm:cxn modelId="{B281AD71-4454-48E5-8891-7258F6897B75}" srcId="{72DD7459-6CE9-44DF-97DA-F82D6AEED650}" destId="{0E166894-5147-447E-9CAA-1320F9AF3B91}" srcOrd="1" destOrd="0" parTransId="{FF08D83F-F50C-4131-BDB7-E6DB0AC70179}" sibTransId="{C59B4523-6D50-45AF-BD36-4571A3419D1B}"/>
    <dgm:cxn modelId="{AD8F3B76-D953-4DB6-B6E8-B5080FAA5E1F}" type="presOf" srcId="{068F9FFB-4E7D-428F-82BB-7396BB6ED82B}" destId="{13774077-BF4B-4761-A8CD-A0D56A952679}" srcOrd="0" destOrd="3" presId="urn:microsoft.com/office/officeart/2005/8/layout/hList1"/>
    <dgm:cxn modelId="{68C0FF59-7FCE-49BC-8EE8-861A89F1420A}" type="presOf" srcId="{B0B56DBE-6EF3-4912-9C77-F6D58BA97890}" destId="{75A46678-158F-4808-ABFB-60EB607CCC93}" srcOrd="0" destOrd="0" presId="urn:microsoft.com/office/officeart/2005/8/layout/hList1"/>
    <dgm:cxn modelId="{8AD6367A-80BD-491D-9A0F-FA9381799ADE}" srcId="{B0B56DBE-6EF3-4912-9C77-F6D58BA97890}" destId="{7F5D7751-9970-4BA3-B0E1-1B0D7A277825}" srcOrd="0" destOrd="0" parTransId="{0B7FC0A8-BF81-4DDF-BFFF-E0F6DCD6091F}" sibTransId="{6CF17571-3040-4BB3-9F4F-767F61369968}"/>
    <dgm:cxn modelId="{0C6AA683-50E5-41A8-B584-32E5B169A456}" type="presOf" srcId="{DBB8B857-291E-49E3-801E-4E332E32640E}" destId="{59346A01-80C9-4A85-992B-FC9289BE4B50}" srcOrd="0" destOrd="0" presId="urn:microsoft.com/office/officeart/2005/8/layout/hList1"/>
    <dgm:cxn modelId="{1BEF689D-2805-4817-A457-A6716290946D}" srcId="{B0B56DBE-6EF3-4912-9C77-F6D58BA97890}" destId="{6C2C8423-BF07-466E-8D95-6BB8F0259F0A}" srcOrd="1" destOrd="0" parTransId="{B5E898DC-78E1-4B36-8A12-43C9D4058200}" sibTransId="{500D8616-F774-4C32-9F8B-613D8EC79AE4}"/>
    <dgm:cxn modelId="{1E5874C1-C601-45E0-BEC9-A48620D89C71}" srcId="{BBA3B417-B192-4D1E-B6A7-37F2ADAB3701}" destId="{8BEBE0B8-36E7-4653-80DF-7EDB809F9B72}" srcOrd="2" destOrd="0" parTransId="{D27A2EC4-2B1F-44F2-8D01-FE2D36DDA7BD}" sibTransId="{F5247D44-C55B-4A34-8AED-0C7C5F9A3220}"/>
    <dgm:cxn modelId="{D707F7D3-2577-4B3D-B826-81DBEEE78AF4}" type="presOf" srcId="{0E166894-5147-447E-9CAA-1320F9AF3B91}" destId="{694E37EA-9817-49E3-9C9D-12CFDCD31C3B}" srcOrd="0" destOrd="1" presId="urn:microsoft.com/office/officeart/2005/8/layout/hList1"/>
    <dgm:cxn modelId="{895FDFE3-8D46-4BCF-A43B-A1B3EA88FB4D}" srcId="{72DD7459-6CE9-44DF-97DA-F82D6AEED650}" destId="{6ADA1746-B756-4251-BB58-DB449EDF17DB}" srcOrd="3" destOrd="0" parTransId="{C3C55F0F-106D-4891-9E90-1F962A8BD916}" sibTransId="{D0933A0E-3D42-4446-BBEE-9AA4FCC5C657}"/>
    <dgm:cxn modelId="{3B8119F2-2456-4BD2-9B1C-B5D00D2D40A7}" srcId="{BBA3B417-B192-4D1E-B6A7-37F2ADAB3701}" destId="{72DD7459-6CE9-44DF-97DA-F82D6AEED650}" srcOrd="0" destOrd="0" parTransId="{50B7491A-BAA9-43D2-A38D-1B95B3F1AD2D}" sibTransId="{2B022A86-C36F-4CAD-A0F2-22542F962865}"/>
    <dgm:cxn modelId="{6EDE24F4-356D-4CD7-90B7-EC5F01FE7CD1}" srcId="{B0B56DBE-6EF3-4912-9C77-F6D58BA97890}" destId="{068F9FFB-4E7D-428F-82BB-7396BB6ED82B}" srcOrd="3" destOrd="0" parTransId="{F5FF01C1-4A0E-4025-8F39-06580FCCDA45}" sibTransId="{D9D19D25-6EB7-43EC-BE5D-04480CBC21C5}"/>
    <dgm:cxn modelId="{7250541A-DC1E-4C88-9108-433F101BB989}" type="presParOf" srcId="{F9E11183-B714-47AE-8346-EC84B512D989}" destId="{4B315706-DCBE-4722-9305-77518D2683B4}" srcOrd="0" destOrd="0" presId="urn:microsoft.com/office/officeart/2005/8/layout/hList1"/>
    <dgm:cxn modelId="{7832CDDC-EAC1-4D0D-92C4-3279DEDF6F47}" type="presParOf" srcId="{4B315706-DCBE-4722-9305-77518D2683B4}" destId="{249F8BDC-2C73-4AF2-ABB2-DC9C987432FA}" srcOrd="0" destOrd="0" presId="urn:microsoft.com/office/officeart/2005/8/layout/hList1"/>
    <dgm:cxn modelId="{EB322F76-5A82-41F6-A9DC-0CE6DAB15C57}" type="presParOf" srcId="{4B315706-DCBE-4722-9305-77518D2683B4}" destId="{694E37EA-9817-49E3-9C9D-12CFDCD31C3B}" srcOrd="1" destOrd="0" presId="urn:microsoft.com/office/officeart/2005/8/layout/hList1"/>
    <dgm:cxn modelId="{20C332F8-6DDF-4E60-AEA1-F514DE3C2B0B}" type="presParOf" srcId="{F9E11183-B714-47AE-8346-EC84B512D989}" destId="{DDBF6951-68AE-400C-8678-7A8C0694385D}" srcOrd="1" destOrd="0" presId="urn:microsoft.com/office/officeart/2005/8/layout/hList1"/>
    <dgm:cxn modelId="{2A904051-705D-49E0-8965-65A38DB0F2CD}" type="presParOf" srcId="{F9E11183-B714-47AE-8346-EC84B512D989}" destId="{24226354-72F7-47C9-9A37-4636ACCE19A8}" srcOrd="2" destOrd="0" presId="urn:microsoft.com/office/officeart/2005/8/layout/hList1"/>
    <dgm:cxn modelId="{1F128D12-495A-43BC-921B-791B9F22EF93}" type="presParOf" srcId="{24226354-72F7-47C9-9A37-4636ACCE19A8}" destId="{75A46678-158F-4808-ABFB-60EB607CCC93}" srcOrd="0" destOrd="0" presId="urn:microsoft.com/office/officeart/2005/8/layout/hList1"/>
    <dgm:cxn modelId="{81C371B1-F246-4BD6-A613-9D3BE8BC4482}" type="presParOf" srcId="{24226354-72F7-47C9-9A37-4636ACCE19A8}" destId="{13774077-BF4B-4761-A8CD-A0D56A952679}" srcOrd="1" destOrd="0" presId="urn:microsoft.com/office/officeart/2005/8/layout/hList1"/>
    <dgm:cxn modelId="{7BA26E29-E5E7-4A06-959E-6AB6CE0080CB}" type="presParOf" srcId="{F9E11183-B714-47AE-8346-EC84B512D989}" destId="{6DE9FF09-201A-4C2F-BEB8-731E5F8D4924}" srcOrd="3" destOrd="0" presId="urn:microsoft.com/office/officeart/2005/8/layout/hList1"/>
    <dgm:cxn modelId="{E81E1315-E398-491B-BA1B-DCE9C8A4C267}" type="presParOf" srcId="{F9E11183-B714-47AE-8346-EC84B512D989}" destId="{3B2E98E3-4475-4600-BA67-9E4B9CD0FA43}" srcOrd="4" destOrd="0" presId="urn:microsoft.com/office/officeart/2005/8/layout/hList1"/>
    <dgm:cxn modelId="{545AF0B5-EFDB-41EA-8746-AFC6C8F837E4}" type="presParOf" srcId="{3B2E98E3-4475-4600-BA67-9E4B9CD0FA43}" destId="{EAA8376C-716E-4299-9438-439BFE652F99}" srcOrd="0" destOrd="0" presId="urn:microsoft.com/office/officeart/2005/8/layout/hList1"/>
    <dgm:cxn modelId="{17CC458E-2FBA-4D94-BC15-3385B6F9204B}" type="presParOf" srcId="{3B2E98E3-4475-4600-BA67-9E4B9CD0FA43}" destId="{59346A01-80C9-4A85-992B-FC9289BE4B50}" srcOrd="1" destOrd="0" presId="urn:microsoft.com/office/officeart/2005/8/layout/hLis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F8BDC-2C73-4AF2-ABB2-DC9C987432FA}">
      <dsp:nvSpPr>
        <dsp:cNvPr id="0" name=""/>
        <dsp:cNvSpPr/>
      </dsp:nvSpPr>
      <dsp:spPr>
        <a:xfrm>
          <a:off x="3124" y="21380"/>
          <a:ext cx="3046165" cy="806400"/>
        </a:xfrm>
        <a:prstGeom prst="rect">
          <a:avLst/>
        </a:pr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개발 관련</a:t>
          </a:r>
        </a:p>
      </dsp:txBody>
      <dsp:txXfrm>
        <a:off x="3124" y="21380"/>
        <a:ext cx="3046165" cy="806400"/>
      </dsp:txXfrm>
    </dsp:sp>
    <dsp:sp modelId="{694E37EA-9817-49E3-9C9D-12CFDCD31C3B}">
      <dsp:nvSpPr>
        <dsp:cNvPr id="0" name=""/>
        <dsp:cNvSpPr/>
      </dsp:nvSpPr>
      <dsp:spPr>
        <a:xfrm>
          <a:off x="3124" y="827781"/>
          <a:ext cx="3046165" cy="3381840"/>
        </a:xfrm>
        <a:prstGeom prst="rect">
          <a:avLst/>
        </a:prstGeom>
        <a:noFill/>
        <a:ln w="38100" cap="flat" cmpd="sng" algn="ctr">
          <a:solidFill>
            <a:schemeClr val="tx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주차장 정보 창에 좌표의 실수값을 그대로 표현하면 사용자가 어려워 할 수 있을 것 같다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주차장을 식별할  이름</a:t>
          </a:r>
          <a:r>
            <a:rPr lang="en-US" altLang="ko-KR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(ex </a:t>
          </a:r>
          <a:r>
            <a:rPr lang="ko-KR" altLang="en-US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정기관 </a:t>
          </a:r>
          <a:r>
            <a:rPr lang="en-US" altLang="ko-KR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1</a:t>
          </a:r>
          <a:r>
            <a:rPr lang="ko-KR" altLang="en-US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층 입구</a:t>
          </a:r>
          <a:r>
            <a:rPr lang="en-US" altLang="ko-KR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)</a:t>
          </a:r>
          <a:r>
            <a:rPr lang="ko-KR" altLang="en-US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이 없으면 불편할 것 같다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유저가 사용하기 쉬워야 할 것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개발을 파트별로 세분화하여 진행하다보니 의사 소통이 원할하지 않으면 프로젝트 진행이 어려울 것 같다</a:t>
          </a:r>
        </a:p>
      </dsp:txBody>
      <dsp:txXfrm>
        <a:off x="3124" y="827781"/>
        <a:ext cx="3046165" cy="3381840"/>
      </dsp:txXfrm>
    </dsp:sp>
    <dsp:sp modelId="{75A46678-158F-4808-ABFB-60EB607CCC93}">
      <dsp:nvSpPr>
        <dsp:cNvPr id="0" name=""/>
        <dsp:cNvSpPr/>
      </dsp:nvSpPr>
      <dsp:spPr>
        <a:xfrm>
          <a:off x="3475752" y="21380"/>
          <a:ext cx="3046165" cy="806400"/>
        </a:xfrm>
        <a:prstGeom prst="rect">
          <a:avLst/>
        </a:pr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운영 관련</a:t>
          </a:r>
        </a:p>
      </dsp:txBody>
      <dsp:txXfrm>
        <a:off x="3475752" y="21380"/>
        <a:ext cx="3046165" cy="806400"/>
      </dsp:txXfrm>
    </dsp:sp>
    <dsp:sp modelId="{13774077-BF4B-4761-A8CD-A0D56A952679}">
      <dsp:nvSpPr>
        <dsp:cNvPr id="0" name=""/>
        <dsp:cNvSpPr/>
      </dsp:nvSpPr>
      <dsp:spPr>
        <a:xfrm>
          <a:off x="3475752" y="827781"/>
          <a:ext cx="3046165" cy="3381840"/>
        </a:xfrm>
        <a:prstGeom prst="rect">
          <a:avLst/>
        </a:prstGeom>
        <a:noFill/>
        <a:ln w="38100" cap="flat" cmpd="sng" algn="ctr">
          <a:solidFill>
            <a:schemeClr val="tx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악성 사용자는 어떻게 제재할 것인가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모니터링은 어떻게 할 것인가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로그는 어떻게 처리하는가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API</a:t>
          </a:r>
          <a:r>
            <a:rPr lang="ko-KR" altLang="en-US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서비스가 죽으면 연결된 서드파티들이 모두 정지될텐데</a:t>
          </a:r>
          <a:r>
            <a:rPr lang="en-US" altLang="ko-KR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, </a:t>
          </a:r>
          <a:r>
            <a:rPr lang="ko-KR" altLang="en-US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이를 어떻게 해결할 것인가</a:t>
          </a:r>
        </a:p>
      </dsp:txBody>
      <dsp:txXfrm>
        <a:off x="3475752" y="827781"/>
        <a:ext cx="3046165" cy="3381840"/>
      </dsp:txXfrm>
    </dsp:sp>
    <dsp:sp modelId="{EAA8376C-716E-4299-9438-439BFE652F99}">
      <dsp:nvSpPr>
        <dsp:cNvPr id="0" name=""/>
        <dsp:cNvSpPr/>
      </dsp:nvSpPr>
      <dsp:spPr>
        <a:xfrm>
          <a:off x="6948381" y="21380"/>
          <a:ext cx="3046165" cy="806400"/>
        </a:xfrm>
        <a:prstGeom prst="rect">
          <a:avLst/>
        </a:pr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기타</a:t>
          </a:r>
        </a:p>
      </dsp:txBody>
      <dsp:txXfrm>
        <a:off x="6948381" y="21380"/>
        <a:ext cx="3046165" cy="806400"/>
      </dsp:txXfrm>
    </dsp:sp>
    <dsp:sp modelId="{59346A01-80C9-4A85-992B-FC9289BE4B50}">
      <dsp:nvSpPr>
        <dsp:cNvPr id="0" name=""/>
        <dsp:cNvSpPr/>
      </dsp:nvSpPr>
      <dsp:spPr>
        <a:xfrm>
          <a:off x="6951505" y="827781"/>
          <a:ext cx="3046165" cy="3381840"/>
        </a:xfrm>
        <a:prstGeom prst="rect">
          <a:avLst/>
        </a:prstGeom>
        <a:noFill/>
        <a:ln w="38100" cap="flat" cmpd="sng" algn="ctr">
          <a:solidFill>
            <a:schemeClr val="tx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프로젝트 스케일 업은 어떻게 할 계획인가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rPr>
            <a:t>사용자 정보 보호는 이루어지는가</a:t>
          </a:r>
        </a:p>
      </dsp:txBody>
      <dsp:txXfrm>
        <a:off x="6951505" y="827781"/>
        <a:ext cx="3046165" cy="3381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BE44F-4412-477D-BEB2-DBC492B39362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D96D9-BF8D-4320-9446-8B3DE71F9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732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509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551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586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866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574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032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798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83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비관계형 데이터베이스인 </a:t>
            </a:r>
            <a:r>
              <a:rPr lang="en-US" altLang="ko-KR" dirty="0"/>
              <a:t>Mongo </a:t>
            </a:r>
            <a:r>
              <a:rPr lang="ko-KR" altLang="en-US" dirty="0"/>
              <a:t>데이터베이스와</a:t>
            </a:r>
            <a:r>
              <a:rPr lang="en-US" altLang="ko-KR" dirty="0"/>
              <a:t> </a:t>
            </a:r>
            <a:r>
              <a:rPr lang="ko-KR" altLang="en-US" dirty="0"/>
              <a:t>객체를 모델링하는 </a:t>
            </a:r>
            <a:r>
              <a:rPr lang="en-US" altLang="ko-KR" dirty="0"/>
              <a:t>Mongoose </a:t>
            </a:r>
            <a:r>
              <a:rPr lang="ko-KR" altLang="en-US" dirty="0"/>
              <a:t>툴을 사용해 데이터베이스를 설계했습니다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일반적인 관계형 데이터베이스보다 설계가 유연하고 확장성이 뛰어나 저희가 구현하는 시스템에 적합했습니다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질의 속도가 빨라 많은 양의 정보를 다루는데 용이하고 수집한 정보를 분석한 후 추가적으로 속성을 추가하거나 삭제하는 등의 작업이 편리합니다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397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194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58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86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45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058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184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972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461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639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011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602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40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974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048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800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286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9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212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D96D9-BF8D-4320-9446-8B3DE71F9FF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615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DCF02-20ED-4040-B526-AE720225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24" y="61512"/>
            <a:ext cx="10515600" cy="471070"/>
          </a:xfrm>
        </p:spPr>
        <p:txBody>
          <a:bodyPr/>
          <a:lstStyle>
            <a:lvl1pPr>
              <a:defRPr>
                <a:solidFill>
                  <a:srgbClr val="8FAADC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9F5F2-08F5-4564-AC23-542D6FFB4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532" y="717248"/>
            <a:ext cx="10817891" cy="5560557"/>
          </a:xfrm>
        </p:spPr>
        <p:txBody>
          <a:bodyPr/>
          <a:lstStyle>
            <a:lvl1pPr>
              <a:lnSpc>
                <a:spcPct val="150000"/>
              </a:lnSpc>
              <a:defRPr sz="2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lnSpc>
                <a:spcPct val="150000"/>
              </a:lnSpc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lnSpc>
                <a:spcPct val="150000"/>
              </a:lnSpc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600200" indent="-228600">
              <a:lnSpc>
                <a:spcPct val="150000"/>
              </a:lnSpc>
              <a:buFont typeface="나눔바른고딕" panose="020B0603020101020101" pitchFamily="50" charset="-127"/>
              <a:buChar char="–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>
              <a:lnSpc>
                <a:spcPct val="150000"/>
              </a:lnSpc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2C7819E-F9E0-426C-B51D-F46B9D049159}"/>
              </a:ext>
            </a:extLst>
          </p:cNvPr>
          <p:cNvCxnSpPr>
            <a:cxnSpLocks/>
          </p:cNvCxnSpPr>
          <p:nvPr userDrawn="1"/>
        </p:nvCxnSpPr>
        <p:spPr>
          <a:xfrm>
            <a:off x="332324" y="608803"/>
            <a:ext cx="112585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3CA115-D773-4B37-9970-C866AD8D08C4}"/>
              </a:ext>
            </a:extLst>
          </p:cNvPr>
          <p:cNvCxnSpPr>
            <a:cxnSpLocks/>
            <a:endCxn id="11" idx="1"/>
          </p:cNvCxnSpPr>
          <p:nvPr userDrawn="1"/>
        </p:nvCxnSpPr>
        <p:spPr>
          <a:xfrm flipV="1">
            <a:off x="466725" y="6464575"/>
            <a:ext cx="10934698" cy="2104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2A19BC90-8875-4177-871E-07971CA7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1423" y="6279909"/>
            <a:ext cx="647701" cy="369332"/>
          </a:xfrm>
        </p:spPr>
        <p:txBody>
          <a:bodyPr/>
          <a:lstStyle>
            <a:lvl1pPr algn="ctr">
              <a:defRPr sz="1800">
                <a:solidFill>
                  <a:srgbClr val="8FAAD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F6F03546-62D4-4337-BFC2-4815B2A68A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978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9DE4D0-CA76-439E-93DB-0905983C5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6B3C-8A22-4B6A-8B8E-487C46A4964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E94FAA-D489-4785-8378-4E89ABA59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332ED4-DFA9-4FCE-B4B3-4EB20A3FF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5554-4912-4BBD-9C4C-1E1FDA90F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70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DE2C04-26C4-4804-9C5E-916EAD48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63" y="359110"/>
            <a:ext cx="10515600" cy="471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BB3C64-48D5-4385-ADFE-7AC15D633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8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7475A7-9C30-4753-B292-D7CE48971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103752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5C2F5-17A9-47DE-90E8-5FD2FCA42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49"/>
            <a:ext cx="5735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BE9BF-4AF4-4A75-BC7F-D89C0577C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941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v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image" Target="../media/image34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F9C0F3C-0427-4E19-A286-EA5BE96585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E9E3-52F9-40D0-89D7-1D19D98217D8}"/>
              </a:ext>
            </a:extLst>
          </p:cNvPr>
          <p:cNvSpPr txBox="1"/>
          <p:nvPr/>
        </p:nvSpPr>
        <p:spPr>
          <a:xfrm>
            <a:off x="5044546" y="1199884"/>
            <a:ext cx="805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컴퓨터과학부 종합설계 </a:t>
            </a:r>
            <a:r>
              <a:rPr lang="en-US" altLang="ko-KR" sz="36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</a:t>
            </a:r>
            <a:r>
              <a:rPr lang="ko-KR" altLang="en-US" sz="36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조</a:t>
            </a:r>
            <a:endParaRPr lang="en-US" altLang="ko-KR" sz="3600" b="1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002228-92A1-4832-BA34-9851F94C9D7D}"/>
              </a:ext>
            </a:extLst>
          </p:cNvPr>
          <p:cNvCxnSpPr>
            <a:cxnSpLocks/>
          </p:cNvCxnSpPr>
          <p:nvPr/>
        </p:nvCxnSpPr>
        <p:spPr>
          <a:xfrm>
            <a:off x="360899" y="6511738"/>
            <a:ext cx="112585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A34C498-390E-481F-8F91-A6BBB2AE6E8D}"/>
              </a:ext>
            </a:extLst>
          </p:cNvPr>
          <p:cNvCxnSpPr>
            <a:cxnSpLocks/>
          </p:cNvCxnSpPr>
          <p:nvPr/>
        </p:nvCxnSpPr>
        <p:spPr>
          <a:xfrm>
            <a:off x="360899" y="361950"/>
            <a:ext cx="84116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D2B6F5D-2249-4B23-915F-1447BAC98588}"/>
              </a:ext>
            </a:extLst>
          </p:cNvPr>
          <p:cNvCxnSpPr>
            <a:cxnSpLocks/>
          </p:cNvCxnSpPr>
          <p:nvPr/>
        </p:nvCxnSpPr>
        <p:spPr>
          <a:xfrm>
            <a:off x="8715864" y="361950"/>
            <a:ext cx="31427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1AC6B29-AD28-4DF6-A21A-F9C851A2BFDE}"/>
              </a:ext>
            </a:extLst>
          </p:cNvPr>
          <p:cNvCxnSpPr/>
          <p:nvPr/>
        </p:nvCxnSpPr>
        <p:spPr>
          <a:xfrm>
            <a:off x="360899" y="537091"/>
            <a:ext cx="484346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50DBFBD-6307-451B-A1E1-383396E2E26F}"/>
              </a:ext>
            </a:extLst>
          </p:cNvPr>
          <p:cNvCxnSpPr>
            <a:cxnSpLocks/>
          </p:cNvCxnSpPr>
          <p:nvPr/>
        </p:nvCxnSpPr>
        <p:spPr>
          <a:xfrm>
            <a:off x="6775987" y="6280666"/>
            <a:ext cx="484346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07EF1EC-0EC8-48CF-AEB9-44741E5D2FA3}"/>
              </a:ext>
            </a:extLst>
          </p:cNvPr>
          <p:cNvSpPr txBox="1"/>
          <p:nvPr/>
        </p:nvSpPr>
        <p:spPr>
          <a:xfrm>
            <a:off x="4096685" y="1887285"/>
            <a:ext cx="8195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사용자가 참여하는 </a:t>
            </a:r>
            <a:r>
              <a:rPr lang="ko-KR" alt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킥보드</a:t>
            </a:r>
            <a:r>
              <a:rPr lang="ko-KR" alt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주차장</a:t>
            </a:r>
            <a:endParaRPr lang="en-US" altLang="ko-KR" sz="4000" dirty="0"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6797A-6E27-4F49-9884-39162D7FC4AB}"/>
              </a:ext>
            </a:extLst>
          </p:cNvPr>
          <p:cNvSpPr txBox="1"/>
          <p:nvPr/>
        </p:nvSpPr>
        <p:spPr>
          <a:xfrm>
            <a:off x="9286974" y="4833538"/>
            <a:ext cx="2496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2015920021 </a:t>
            </a:r>
            <a:r>
              <a:rPr lang="ko-KR" altLang="ko-KR" sz="180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박인규</a:t>
            </a:r>
            <a:endParaRPr lang="en-US" altLang="ko-KR" sz="1800" dirty="0">
              <a:solidFill>
                <a:schemeClr val="bg1"/>
              </a:solidFill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2017920011 </a:t>
            </a:r>
            <a:r>
              <a:rPr lang="ko-KR" altLang="ko-KR" sz="180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김은해</a:t>
            </a:r>
            <a:endParaRPr lang="en-US" altLang="ko-KR" dirty="0">
              <a:solidFill>
                <a:schemeClr val="bg1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2017920036 </a:t>
            </a:r>
            <a:r>
              <a:rPr lang="ko-KR" altLang="ko-KR" sz="1800" dirty="0" err="1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양다은</a:t>
            </a:r>
            <a:r>
              <a:rPr lang="ko-KR" altLang="ko-KR" sz="180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 dirty="0">
              <a:solidFill>
                <a:schemeClr val="bg1"/>
              </a:solidFill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2018920059 </a:t>
            </a:r>
            <a:r>
              <a:rPr lang="ko-KR" altLang="ko-KR" sz="1800" dirty="0" err="1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허정우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240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80319E-E90B-4711-A9F0-9550E96BA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수집방안 선정</a:t>
            </a:r>
            <a:endParaRPr lang="en-US" altLang="ko-KR" dirty="0"/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사용자 참여를 통한 데이터 수집 방식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>
                <a:sym typeface="Wingdings" panose="05000000000000000000" pitchFamily="2" charset="2"/>
              </a:rPr>
              <a:t>일방적인 주차장 선정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만족도 낮음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사용자가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직접 </a:t>
            </a:r>
            <a:r>
              <a:rPr lang="ko-KR" altLang="en-US" dirty="0" err="1">
                <a:sym typeface="Wingdings" panose="05000000000000000000" pitchFamily="2" charset="2"/>
              </a:rPr>
              <a:t>전동킥보드</a:t>
            </a:r>
            <a:r>
              <a:rPr lang="ko-KR" altLang="en-US" dirty="0">
                <a:sym typeface="Wingdings" panose="05000000000000000000" pitchFamily="2" charset="2"/>
              </a:rPr>
              <a:t> 주차할 장소 제안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이외에 주차해선 안될 장소도 제안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수집 데이터를 가공해 데이터셋 제작 </a:t>
            </a:r>
            <a:endParaRPr lang="en-US" altLang="ko-KR" dirty="0"/>
          </a:p>
          <a:p>
            <a:pPr lvl="1"/>
            <a:r>
              <a:rPr lang="ko-KR" altLang="en-US" dirty="0"/>
              <a:t>데이터셋 공유 </a:t>
            </a:r>
            <a:r>
              <a:rPr lang="en-US" altLang="ko-KR" dirty="0"/>
              <a:t>(</a:t>
            </a:r>
            <a:r>
              <a:rPr lang="ko-KR" altLang="en-US" dirty="0"/>
              <a:t>모범 사례의 장점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우리보다 뛰어난 누군가가 더 좋은 서비스를 만들 수 있지 않을까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우리보다 뛰어난 누군가가 더 효과적인 데이터 분석을 할 수 있지 않을까</a:t>
            </a:r>
            <a:r>
              <a:rPr lang="en-US" altLang="ko-KR" dirty="0"/>
              <a:t>?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F3728F-02B2-4684-A481-8AD3F28C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문제 인식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953B5B-8BB7-4EB6-BE14-214EE4E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395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1">
            <a:extLst>
              <a:ext uri="{FF2B5EF4-FFF2-40B4-BE49-F238E27FC236}">
                <a16:creationId xmlns:a16="http://schemas.microsoft.com/office/drawing/2014/main" id="{B603DC17-43B4-455E-A58D-FBE12D8A4B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5174" y="274839"/>
            <a:ext cx="2070391" cy="111392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A34C498-390E-481F-8F91-A6BBB2AE6E8D}"/>
              </a:ext>
            </a:extLst>
          </p:cNvPr>
          <p:cNvCxnSpPr>
            <a:cxnSpLocks/>
          </p:cNvCxnSpPr>
          <p:nvPr/>
        </p:nvCxnSpPr>
        <p:spPr>
          <a:xfrm>
            <a:off x="428098" y="1228725"/>
            <a:ext cx="514877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6A7C30E-987E-4EA6-A6E4-EB264B46684C}"/>
              </a:ext>
            </a:extLst>
          </p:cNvPr>
          <p:cNvSpPr txBox="1"/>
          <p:nvPr/>
        </p:nvSpPr>
        <p:spPr>
          <a:xfrm>
            <a:off x="1765133" y="1962989"/>
            <a:ext cx="399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 인식</a:t>
            </a:r>
          </a:p>
        </p:txBody>
      </p:sp>
      <p:sp>
        <p:nvSpPr>
          <p:cNvPr id="45" name="평행 사변형 44">
            <a:extLst>
              <a:ext uri="{FF2B5EF4-FFF2-40B4-BE49-F238E27FC236}">
                <a16:creationId xmlns:a16="http://schemas.microsoft.com/office/drawing/2014/main" id="{5903B4C5-4857-4488-B988-123FD1685B1A}"/>
              </a:ext>
            </a:extLst>
          </p:cNvPr>
          <p:cNvSpPr/>
          <p:nvPr/>
        </p:nvSpPr>
        <p:spPr>
          <a:xfrm>
            <a:off x="6973351" y="0"/>
            <a:ext cx="4943475" cy="6858000"/>
          </a:xfrm>
          <a:prstGeom prst="parallelogram">
            <a:avLst>
              <a:gd name="adj" fmla="val 34441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9A0854-8C98-4C96-B0F5-09359235213B}"/>
              </a:ext>
            </a:extLst>
          </p:cNvPr>
          <p:cNvSpPr txBox="1"/>
          <p:nvPr/>
        </p:nvSpPr>
        <p:spPr>
          <a:xfrm>
            <a:off x="447246" y="1716768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681BC2-0C4E-42E9-86FA-E273D5FE75CF}"/>
              </a:ext>
            </a:extLst>
          </p:cNvPr>
          <p:cNvSpPr txBox="1"/>
          <p:nvPr/>
        </p:nvSpPr>
        <p:spPr>
          <a:xfrm>
            <a:off x="1765133" y="3135401"/>
            <a:ext cx="399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생태계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5EFBB-3CCB-4A5B-8FFD-286322F7888B}"/>
              </a:ext>
            </a:extLst>
          </p:cNvPr>
          <p:cNvSpPr txBox="1"/>
          <p:nvPr/>
        </p:nvSpPr>
        <p:spPr>
          <a:xfrm>
            <a:off x="447246" y="2889180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6000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87E43B-F014-460B-BAF8-2AABB131D712}"/>
              </a:ext>
            </a:extLst>
          </p:cNvPr>
          <p:cNvSpPr txBox="1"/>
          <p:nvPr/>
        </p:nvSpPr>
        <p:spPr>
          <a:xfrm>
            <a:off x="1763627" y="4395336"/>
            <a:ext cx="399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554B80-848B-45FE-AF70-C6713E2DC10C}"/>
              </a:ext>
            </a:extLst>
          </p:cNvPr>
          <p:cNvSpPr txBox="1"/>
          <p:nvPr/>
        </p:nvSpPr>
        <p:spPr>
          <a:xfrm>
            <a:off x="445740" y="4149115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AB783E-14C5-47CB-B9E6-16CFE4C937C7}"/>
              </a:ext>
            </a:extLst>
          </p:cNvPr>
          <p:cNvSpPr txBox="1"/>
          <p:nvPr/>
        </p:nvSpPr>
        <p:spPr>
          <a:xfrm>
            <a:off x="1763627" y="5567748"/>
            <a:ext cx="399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A3A1DF-BA25-4D8D-85B6-EABEFA48327B}"/>
              </a:ext>
            </a:extLst>
          </p:cNvPr>
          <p:cNvSpPr txBox="1"/>
          <p:nvPr/>
        </p:nvSpPr>
        <p:spPr>
          <a:xfrm>
            <a:off x="445740" y="5321527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6925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80319E-E90B-4711-A9F0-9550E96BA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데이터 생태계</a:t>
            </a:r>
            <a:endParaRPr lang="en-US" altLang="ko-KR"/>
          </a:p>
          <a:p>
            <a:pPr lvl="1"/>
            <a:r>
              <a:rPr lang="ko-KR" altLang="en-US"/>
              <a:t>정의</a:t>
            </a:r>
            <a:endParaRPr lang="en-US" altLang="ko-KR"/>
          </a:p>
          <a:p>
            <a:pPr lvl="2"/>
            <a:r>
              <a:rPr lang="ko-KR" altLang="en-US"/>
              <a:t>사용자는 서비스를 이용하며 </a:t>
            </a:r>
            <a:r>
              <a:rPr lang="ko-KR" altLang="en-US">
                <a:solidFill>
                  <a:schemeClr val="accent2"/>
                </a:solidFill>
              </a:rPr>
              <a:t>데이터를 생산</a:t>
            </a:r>
            <a:r>
              <a:rPr lang="ko-KR" altLang="en-US"/>
              <a:t>하고</a:t>
            </a:r>
            <a:r>
              <a:rPr lang="en-US" altLang="ko-KR"/>
              <a:t>, </a:t>
            </a:r>
            <a:r>
              <a:rPr lang="ko-KR" altLang="en-US"/>
              <a:t>개발자는 데이터를 가공해 </a:t>
            </a:r>
            <a:r>
              <a:rPr lang="ko-KR" altLang="en-US">
                <a:solidFill>
                  <a:schemeClr val="accent2"/>
                </a:solidFill>
              </a:rPr>
              <a:t>서비스를 제공</a:t>
            </a:r>
            <a:r>
              <a:rPr lang="ko-KR" altLang="en-US"/>
              <a:t>하는 </a:t>
            </a:r>
            <a:br>
              <a:rPr lang="en-US" altLang="ko-KR"/>
            </a:br>
            <a:r>
              <a:rPr lang="ko-KR" altLang="en-US"/>
              <a:t>선순환이 이루어지는 생태계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F3728F-02B2-4684-A481-8AD3F28C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 </a:t>
            </a:r>
            <a:r>
              <a:rPr lang="ko-KR" altLang="en-US"/>
              <a:t>데이터 생태계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953B5B-8BB7-4EB6-BE14-214EE4E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235701-0500-48FF-951C-135AFEB21E12}"/>
              </a:ext>
            </a:extLst>
          </p:cNvPr>
          <p:cNvSpPr/>
          <p:nvPr/>
        </p:nvSpPr>
        <p:spPr>
          <a:xfrm>
            <a:off x="2658422" y="3898425"/>
            <a:ext cx="2365981" cy="387560"/>
          </a:xfrm>
          <a:prstGeom prst="rect">
            <a:avLst/>
          </a:prstGeom>
          <a:solidFill>
            <a:srgbClr val="8FAADC"/>
          </a:solidFill>
          <a:ln w="38100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7838DF-9F05-450B-941C-B2B03B738F2A}"/>
              </a:ext>
            </a:extLst>
          </p:cNvPr>
          <p:cNvSpPr/>
          <p:nvPr/>
        </p:nvSpPr>
        <p:spPr>
          <a:xfrm>
            <a:off x="2658422" y="4276870"/>
            <a:ext cx="2365982" cy="1327043"/>
          </a:xfrm>
          <a:prstGeom prst="rect">
            <a:avLst/>
          </a:prstGeom>
          <a:noFill/>
          <a:ln w="38100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이용</a:t>
            </a:r>
            <a:br>
              <a:rPr lang="en-US" altLang="ko-KR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생산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DDC87A-A026-49B9-BCD8-E0C5243E1CF5}"/>
              </a:ext>
            </a:extLst>
          </p:cNvPr>
          <p:cNvSpPr/>
          <p:nvPr/>
        </p:nvSpPr>
        <p:spPr>
          <a:xfrm>
            <a:off x="6903411" y="3898425"/>
            <a:ext cx="2365981" cy="387560"/>
          </a:xfrm>
          <a:prstGeom prst="rect">
            <a:avLst/>
          </a:prstGeom>
          <a:solidFill>
            <a:srgbClr val="8FAADC"/>
          </a:solidFill>
          <a:ln w="38100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536D7D-424D-483B-B3D4-74C01AC373D1}"/>
              </a:ext>
            </a:extLst>
          </p:cNvPr>
          <p:cNvSpPr/>
          <p:nvPr/>
        </p:nvSpPr>
        <p:spPr>
          <a:xfrm>
            <a:off x="6903411" y="4276870"/>
            <a:ext cx="2365982" cy="1327043"/>
          </a:xfrm>
          <a:prstGeom prst="rect">
            <a:avLst/>
          </a:prstGeom>
          <a:noFill/>
          <a:ln w="38100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가공</a:t>
            </a:r>
            <a:br>
              <a:rPr lang="en-US" altLang="ko-KR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</a:p>
        </p:txBody>
      </p: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DF01B2B4-4272-43B7-8AA1-265F6A4266A3}"/>
              </a:ext>
            </a:extLst>
          </p:cNvPr>
          <p:cNvCxnSpPr>
            <a:cxnSpLocks/>
          </p:cNvCxnSpPr>
          <p:nvPr/>
        </p:nvCxnSpPr>
        <p:spPr>
          <a:xfrm rot="10800000">
            <a:off x="4783949" y="4650498"/>
            <a:ext cx="2365980" cy="569226"/>
          </a:xfrm>
          <a:prstGeom prst="curved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DC6ED4BF-B5D1-4DD5-8CBB-768AB716C12F}"/>
              </a:ext>
            </a:extLst>
          </p:cNvPr>
          <p:cNvCxnSpPr>
            <a:cxnSpLocks/>
          </p:cNvCxnSpPr>
          <p:nvPr/>
        </p:nvCxnSpPr>
        <p:spPr>
          <a:xfrm flipV="1">
            <a:off x="4783947" y="4631642"/>
            <a:ext cx="2432593" cy="569228"/>
          </a:xfrm>
          <a:prstGeom prst="curvedConnector3">
            <a:avLst>
              <a:gd name="adj1" fmla="val 48551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15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40DA1-41A4-4724-AFCD-E034F468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데이터 생태계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E77BB5-E171-4327-8367-6DCD4B56BB49}"/>
              </a:ext>
            </a:extLst>
          </p:cNvPr>
          <p:cNvSpPr txBox="1"/>
          <p:nvPr/>
        </p:nvSpPr>
        <p:spPr>
          <a:xfrm>
            <a:off x="6206066" y="1555481"/>
            <a:ext cx="285206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전동킥보드 주차장</a:t>
            </a:r>
            <a:r>
              <a:rPr lang="ko-KR" altLang="en-US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 제공</a:t>
            </a:r>
            <a:endParaRPr lang="ko-KR" altLang="en-US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772DEC-BFD6-42E0-A0D2-39A537DCC6D1}"/>
              </a:ext>
            </a:extLst>
          </p:cNvPr>
          <p:cNvSpPr txBox="1"/>
          <p:nvPr/>
        </p:nvSpPr>
        <p:spPr>
          <a:xfrm>
            <a:off x="7842495" y="3933576"/>
            <a:ext cx="305724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수집</a:t>
            </a:r>
            <a:b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싫어요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여기 어때요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68711-F7EF-44D2-940B-BC86F671DACC}"/>
              </a:ext>
            </a:extLst>
          </p:cNvPr>
          <p:cNvSpPr txBox="1"/>
          <p:nvPr/>
        </p:nvSpPr>
        <p:spPr>
          <a:xfrm>
            <a:off x="3845729" y="5908473"/>
            <a:ext cx="126188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가공</a:t>
            </a:r>
            <a:endParaRPr lang="ko-KR" altLang="en-US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5784F-2D1C-4DE3-8482-22A551CE9AD2}"/>
              </a:ext>
            </a:extLst>
          </p:cNvPr>
          <p:cNvSpPr txBox="1"/>
          <p:nvPr/>
        </p:nvSpPr>
        <p:spPr>
          <a:xfrm>
            <a:off x="1341974" y="3002684"/>
            <a:ext cx="213391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주차장 정보 </a:t>
            </a:r>
            <a:r>
              <a:rPr lang="ko-KR" altLang="en-US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업데이트</a:t>
            </a:r>
            <a:endParaRPr lang="ko-KR" altLang="en-US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34D3EF9B-0FED-4AF4-BBB6-8CB515B18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1423" y="6279909"/>
            <a:ext cx="647701" cy="369332"/>
          </a:xfrm>
        </p:spPr>
        <p:txBody>
          <a:bodyPr/>
          <a:lstStyle/>
          <a:p>
            <a:fld id="{F6F03546-62D4-4337-BFC2-4815B2A68A55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EAA104-4BD1-40B5-A19A-0AD741B21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7" r="7432" b="737"/>
          <a:stretch/>
        </p:blipFill>
        <p:spPr>
          <a:xfrm>
            <a:off x="3936999" y="1988512"/>
            <a:ext cx="3725334" cy="3735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49D59D-5B40-4C4C-B421-0080EC93E4F7}"/>
              </a:ext>
            </a:extLst>
          </p:cNvPr>
          <p:cNvSpPr txBox="1"/>
          <p:nvPr/>
        </p:nvSpPr>
        <p:spPr>
          <a:xfrm>
            <a:off x="5536591" y="2276909"/>
            <a:ext cx="526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B99860-2878-48BD-AFB8-B34E33269ECD}"/>
              </a:ext>
            </a:extLst>
          </p:cNvPr>
          <p:cNvSpPr txBox="1"/>
          <p:nvPr/>
        </p:nvSpPr>
        <p:spPr>
          <a:xfrm>
            <a:off x="6897888" y="3538795"/>
            <a:ext cx="526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0C108-D01E-4CF4-8918-C12C82250395}"/>
              </a:ext>
            </a:extLst>
          </p:cNvPr>
          <p:cNvSpPr txBox="1"/>
          <p:nvPr/>
        </p:nvSpPr>
        <p:spPr>
          <a:xfrm>
            <a:off x="5536591" y="4867709"/>
            <a:ext cx="526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7D8A73-9734-4B22-83AA-E0F47AB854EB}"/>
              </a:ext>
            </a:extLst>
          </p:cNvPr>
          <p:cNvSpPr txBox="1"/>
          <p:nvPr/>
        </p:nvSpPr>
        <p:spPr>
          <a:xfrm>
            <a:off x="4239400" y="3595022"/>
            <a:ext cx="526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1BD46C-CDD4-48EA-BFCA-E7FB44BC5230}"/>
              </a:ext>
            </a:extLst>
          </p:cNvPr>
          <p:cNvCxnSpPr>
            <a:cxnSpLocks/>
            <a:stCxn id="10" idx="0"/>
            <a:endCxn id="12" idx="1"/>
          </p:cNvCxnSpPr>
          <p:nvPr/>
        </p:nvCxnSpPr>
        <p:spPr>
          <a:xfrm flipV="1">
            <a:off x="5799666" y="1740147"/>
            <a:ext cx="406400" cy="536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49A50E1-6FDC-44B4-8379-CABB5A8B9FD2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>
            <a:off x="7424037" y="3800405"/>
            <a:ext cx="418458" cy="4563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FEDD825-6AF1-43BA-A084-E2824B1B1BB3}"/>
              </a:ext>
            </a:extLst>
          </p:cNvPr>
          <p:cNvCxnSpPr>
            <a:cxnSpLocks/>
            <a:stCxn id="19" idx="2"/>
            <a:endCxn id="14" idx="0"/>
          </p:cNvCxnSpPr>
          <p:nvPr/>
        </p:nvCxnSpPr>
        <p:spPr>
          <a:xfrm flipH="1">
            <a:off x="4476671" y="5390929"/>
            <a:ext cx="1322995" cy="5175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7CEB4DB-693D-495E-8C43-454223AD1D04}"/>
              </a:ext>
            </a:extLst>
          </p:cNvPr>
          <p:cNvCxnSpPr>
            <a:cxnSpLocks/>
            <a:stCxn id="20" idx="1"/>
            <a:endCxn id="15" idx="3"/>
          </p:cNvCxnSpPr>
          <p:nvPr/>
        </p:nvCxnSpPr>
        <p:spPr>
          <a:xfrm flipH="1" flipV="1">
            <a:off x="3475892" y="3187350"/>
            <a:ext cx="763508" cy="6692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C367563-261A-4A32-B4F5-C412D2F4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532" y="717248"/>
            <a:ext cx="10817891" cy="5560557"/>
          </a:xfrm>
        </p:spPr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데이터 생태계 구상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1337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80319E-E90B-4711-A9F0-9550E96BA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 </a:t>
            </a:r>
            <a:r>
              <a:rPr lang="ko-KR" altLang="en-US"/>
              <a:t>프로젝트 구상</a:t>
            </a:r>
            <a:endParaRPr lang="en-US" altLang="ko-KR"/>
          </a:p>
          <a:p>
            <a:pPr marL="914400" lvl="1" indent="-457200">
              <a:buFont typeface="+mj-lt"/>
              <a:buAutoNum type="arabicPeriod"/>
            </a:pPr>
            <a:r>
              <a:rPr lang="ko-KR" altLang="en-US"/>
              <a:t>전동킥보드 주차장 정보 제공</a:t>
            </a:r>
          </a:p>
          <a:p>
            <a:pPr lvl="2"/>
            <a:r>
              <a:rPr lang="ko-KR" altLang="en-US"/>
              <a:t>근처 위치한 전동킥보드 주차장 위치 제공</a:t>
            </a:r>
            <a:endParaRPr lang="en-US" alt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F3728F-02B2-4684-A481-8AD3F28C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 </a:t>
            </a:r>
            <a:r>
              <a:rPr lang="ko-KR" altLang="en-US"/>
              <a:t>데이터 생태계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953B5B-8BB7-4EB6-BE14-214EE4E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0407A8-625B-4020-9813-4BA29BF38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11"/>
          <a:stretch/>
        </p:blipFill>
        <p:spPr>
          <a:xfrm>
            <a:off x="4600682" y="2866572"/>
            <a:ext cx="2489200" cy="31435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115E98-8876-441D-ACF5-E7F03ABD75BF}"/>
              </a:ext>
            </a:extLst>
          </p:cNvPr>
          <p:cNvSpPr txBox="1"/>
          <p:nvPr/>
        </p:nvSpPr>
        <p:spPr>
          <a:xfrm>
            <a:off x="485775" y="6518436"/>
            <a:ext cx="109156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</a:t>
            </a:r>
            <a:r>
              <a:rPr lang="en-US" altLang="ko-KR" sz="105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모두의 주차장</a:t>
            </a:r>
            <a:r>
              <a:rPr lang="en-US" altLang="ko-KR" sz="105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화면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103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80319E-E90B-4711-A9F0-9550E96BA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 </a:t>
            </a:r>
            <a:r>
              <a:rPr lang="ko-KR" altLang="en-US"/>
              <a:t>프로젝트 구상</a:t>
            </a:r>
            <a:endParaRPr lang="en-US" altLang="ko-KR"/>
          </a:p>
          <a:p>
            <a:pPr marL="914400" lvl="1" indent="-457200">
              <a:buFont typeface="+mj-lt"/>
              <a:buAutoNum type="arabicPeriod" startAt="2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endParaRPr lang="en-US" altLang="ko-KR"/>
          </a:p>
          <a:p>
            <a:pPr lvl="2"/>
            <a:r>
              <a:rPr lang="ko-KR" altLang="en-US"/>
              <a:t>기존 주차장에 대한 평가 </a:t>
            </a:r>
            <a:r>
              <a:rPr lang="en-US" altLang="ko-KR"/>
              <a:t>(</a:t>
            </a:r>
            <a:r>
              <a:rPr lang="ko-KR" altLang="en-US"/>
              <a:t>좋아요</a:t>
            </a:r>
            <a:r>
              <a:rPr lang="en-US" altLang="ko-KR"/>
              <a:t>/</a:t>
            </a:r>
            <a:r>
              <a:rPr lang="ko-KR" altLang="en-US"/>
              <a:t>싫어요</a:t>
            </a:r>
            <a:r>
              <a:rPr lang="en-US" altLang="ko-KR"/>
              <a:t>)</a:t>
            </a:r>
          </a:p>
          <a:p>
            <a:pPr lvl="3"/>
            <a:r>
              <a:rPr lang="ko-KR" altLang="en-US"/>
              <a:t>주차장 선정이 잘 이루어졌는지 </a:t>
            </a:r>
            <a:r>
              <a:rPr lang="ko-KR" altLang="en-US">
                <a:solidFill>
                  <a:schemeClr val="accent2"/>
                </a:solidFill>
              </a:rPr>
              <a:t>평가에 활용할 지표</a:t>
            </a:r>
            <a:endParaRPr lang="en-US" altLang="ko-KR">
              <a:solidFill>
                <a:schemeClr val="accent2"/>
              </a:solidFill>
            </a:endParaRPr>
          </a:p>
          <a:p>
            <a:pPr lvl="2"/>
            <a:r>
              <a:rPr lang="ko-KR" altLang="en-US"/>
              <a:t>신규 주차장 추천</a:t>
            </a:r>
            <a:endParaRPr lang="en-US" altLang="ko-KR"/>
          </a:p>
          <a:p>
            <a:pPr lvl="3"/>
            <a:r>
              <a:rPr lang="ko-KR" altLang="en-US"/>
              <a:t>지도 내 표시되는 주차장 </a:t>
            </a:r>
            <a:r>
              <a:rPr lang="ko-KR" altLang="en-US">
                <a:solidFill>
                  <a:schemeClr val="accent2"/>
                </a:solidFill>
              </a:rPr>
              <a:t>선정에 활용할 지표</a:t>
            </a:r>
            <a:endParaRPr lang="en-US" altLang="ko-KR">
              <a:solidFill>
                <a:schemeClr val="accent2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F3728F-02B2-4684-A481-8AD3F28C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 </a:t>
            </a:r>
            <a:r>
              <a:rPr lang="ko-KR" altLang="en-US"/>
              <a:t>데이터 생태계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953B5B-8BB7-4EB6-BE14-214EE4E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5B7072-282A-411C-B963-96F99042A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11"/>
          <a:stretch/>
        </p:blipFill>
        <p:spPr>
          <a:xfrm>
            <a:off x="2458413" y="3831975"/>
            <a:ext cx="1936714" cy="244583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F966E5F-D82E-427E-A1C6-3CECE36546C2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191511" y="4500319"/>
            <a:ext cx="1500329" cy="5862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9B54D78-3DE2-4AE2-A4A7-1E1E93329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840" y="4177985"/>
            <a:ext cx="1396779" cy="64466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D6DCF0-B95A-4E84-BA01-17F3EBEF9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11"/>
          <a:stretch/>
        </p:blipFill>
        <p:spPr>
          <a:xfrm>
            <a:off x="6965393" y="3831975"/>
            <a:ext cx="1936714" cy="244583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852E0EA-D97A-4574-9175-2A773DB84D7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8572546" y="4177985"/>
            <a:ext cx="749932" cy="746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922762-DA05-401D-A0AC-351A83A8DDE3}"/>
              </a:ext>
            </a:extLst>
          </p:cNvPr>
          <p:cNvSpPr txBox="1"/>
          <p:nvPr/>
        </p:nvSpPr>
        <p:spPr>
          <a:xfrm>
            <a:off x="9322478" y="3993319"/>
            <a:ext cx="152544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여기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어때요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F1B19B0-35B8-4E72-8284-D246823CC569}"/>
              </a:ext>
            </a:extLst>
          </p:cNvPr>
          <p:cNvSpPr/>
          <p:nvPr/>
        </p:nvSpPr>
        <p:spPr>
          <a:xfrm>
            <a:off x="8436412" y="4861606"/>
            <a:ext cx="193284" cy="1932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315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80319E-E90B-4711-A9F0-9550E96BA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 </a:t>
            </a:r>
            <a:r>
              <a:rPr lang="ko-KR" altLang="en-US"/>
              <a:t>프로젝트 구상</a:t>
            </a:r>
            <a:endParaRPr lang="en-US" altLang="ko-KR"/>
          </a:p>
          <a:p>
            <a:pPr marL="914400" lvl="1" indent="-457200">
              <a:buFont typeface="+mj-lt"/>
              <a:buAutoNum type="arabicPeriod" startAt="3"/>
            </a:pPr>
            <a:r>
              <a:rPr lang="ko-KR" altLang="en-US"/>
              <a:t>데이터 가공</a:t>
            </a:r>
          </a:p>
          <a:p>
            <a:pPr lvl="2"/>
            <a:r>
              <a:rPr lang="ko-KR" altLang="en-US"/>
              <a:t>이전 단계에 확보한 데이터</a:t>
            </a:r>
            <a:endParaRPr lang="en-US" altLang="ko-KR"/>
          </a:p>
          <a:p>
            <a:pPr lvl="3"/>
            <a:r>
              <a:rPr lang="ko-KR" altLang="en-US"/>
              <a:t>기존 주차장 평가</a:t>
            </a:r>
            <a:endParaRPr lang="en-US" altLang="ko-KR"/>
          </a:p>
          <a:p>
            <a:pPr lvl="3"/>
            <a:r>
              <a:rPr lang="ko-KR" altLang="en-US"/>
              <a:t>신규 주차장 후보지</a:t>
            </a:r>
            <a:endParaRPr lang="en-US" altLang="ko-KR"/>
          </a:p>
          <a:p>
            <a:pPr lvl="2"/>
            <a:r>
              <a:rPr lang="ko-KR" altLang="en-US"/>
              <a:t>확보한 데이터 저장 및 공유를 위한 가공</a:t>
            </a:r>
            <a:endParaRPr lang="en-US" alt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F3728F-02B2-4684-A481-8AD3F28C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 </a:t>
            </a:r>
            <a:r>
              <a:rPr lang="ko-KR" altLang="en-US"/>
              <a:t>데이터 생태계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953B5B-8BB7-4EB6-BE14-214EE4E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1028" name="Picture 4" descr="데이터베이스의 개념">
            <a:extLst>
              <a:ext uri="{FF2B5EF4-FFF2-40B4-BE49-F238E27FC236}">
                <a16:creationId xmlns:a16="http://schemas.microsoft.com/office/drawing/2014/main" id="{129723E4-B798-477A-9923-502625BD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74" y="375950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E95FB5-8558-4D99-9D3F-8FCCE0D6A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245" y="1755055"/>
            <a:ext cx="3149374" cy="96664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C54A9DE3-C8D4-4D8A-9FDF-E719CC1B4537}"/>
              </a:ext>
            </a:extLst>
          </p:cNvPr>
          <p:cNvCxnSpPr>
            <a:stCxn id="13" idx="3"/>
            <a:endCxn id="1028" idx="0"/>
          </p:cNvCxnSpPr>
          <p:nvPr/>
        </p:nvCxnSpPr>
        <p:spPr>
          <a:xfrm>
            <a:off x="8856619" y="2238375"/>
            <a:ext cx="800680" cy="152112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660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80319E-E90B-4711-A9F0-9550E96BA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 </a:t>
            </a:r>
            <a:r>
              <a:rPr lang="ko-KR" altLang="en-US"/>
              <a:t>프로젝트 구상</a:t>
            </a:r>
            <a:endParaRPr lang="en-US" altLang="ko-KR"/>
          </a:p>
          <a:p>
            <a:pPr marL="914400" lvl="1" indent="-457200">
              <a:buFont typeface="+mj-lt"/>
              <a:buAutoNum type="arabicPeriod" startAt="4"/>
            </a:pPr>
            <a:r>
              <a:rPr lang="ko-KR" altLang="en-US"/>
              <a:t>주차장 정보 업데이트</a:t>
            </a:r>
            <a:endParaRPr lang="en-US" altLang="ko-KR"/>
          </a:p>
          <a:p>
            <a:pPr lvl="2"/>
            <a:r>
              <a:rPr lang="ko-KR" altLang="en-US"/>
              <a:t>주차장 선정 알고리즘 개선</a:t>
            </a:r>
            <a:endParaRPr lang="en-US" altLang="ko-KR"/>
          </a:p>
          <a:p>
            <a:pPr lvl="2"/>
            <a:r>
              <a:rPr lang="ko-KR" altLang="en-US"/>
              <a:t>개선한 알고리즘에 기반하여 신규 주차장 선정</a:t>
            </a:r>
            <a:endParaRPr lang="en-US" altLang="ko-KR"/>
          </a:p>
          <a:p>
            <a:pPr lvl="2"/>
            <a:r>
              <a:rPr lang="ko-KR" altLang="en-US"/>
              <a:t>주차장 정보 업데이트</a:t>
            </a:r>
            <a:endParaRPr lang="en-US" altLang="ko-KR"/>
          </a:p>
          <a:p>
            <a:pPr lvl="2"/>
            <a:r>
              <a:rPr lang="ko-KR" altLang="en-US"/>
              <a:t>사용자는 발전된 서비스를 제공받을 수 있음</a:t>
            </a:r>
            <a:endParaRPr lang="en-US" alt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F3728F-02B2-4684-A481-8AD3F28C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 </a:t>
            </a:r>
            <a:r>
              <a:rPr lang="ko-KR" altLang="en-US"/>
              <a:t>데이터 생태계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953B5B-8BB7-4EB6-BE14-214EE4E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D685CF-4DA9-4BFF-8586-2FE852A6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61" y="3840457"/>
            <a:ext cx="1924050" cy="243840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F152878-5805-485E-9734-8104243AFF1D}"/>
              </a:ext>
            </a:extLst>
          </p:cNvPr>
          <p:cNvSpPr/>
          <p:nvPr/>
        </p:nvSpPr>
        <p:spPr>
          <a:xfrm>
            <a:off x="6278580" y="4861126"/>
            <a:ext cx="339390" cy="3238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03B8D2A-682C-482F-A8A2-57A400914865}"/>
              </a:ext>
            </a:extLst>
          </p:cNvPr>
          <p:cNvSpPr/>
          <p:nvPr/>
        </p:nvSpPr>
        <p:spPr>
          <a:xfrm>
            <a:off x="8289508" y="4687706"/>
            <a:ext cx="474410" cy="4744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790993-F8FE-4F69-A43A-FFAD16934F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11"/>
          <a:stretch/>
        </p:blipFill>
        <p:spPr>
          <a:xfrm>
            <a:off x="3678624" y="3833027"/>
            <a:ext cx="1936714" cy="244583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3A5899B-1BCE-4BC1-A7C8-BD7251169D50}"/>
              </a:ext>
            </a:extLst>
          </p:cNvPr>
          <p:cNvSpPr/>
          <p:nvPr/>
        </p:nvSpPr>
        <p:spPr>
          <a:xfrm>
            <a:off x="5149643" y="4862658"/>
            <a:ext cx="193284" cy="1932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돋보기 - 무료 개 아이콘">
            <a:extLst>
              <a:ext uri="{FF2B5EF4-FFF2-40B4-BE49-F238E27FC236}">
                <a16:creationId xmlns:a16="http://schemas.microsoft.com/office/drawing/2014/main" id="{1063BB00-A021-4BE0-B1D4-EA0A882E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929" y="4564452"/>
            <a:ext cx="937260" cy="93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137F15-F32D-4EFC-B4E8-84C248BA0EA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3339233" y="4207966"/>
            <a:ext cx="1918567" cy="750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3726E7-3054-4705-B321-2E0A2364E1D7}"/>
              </a:ext>
            </a:extLst>
          </p:cNvPr>
          <p:cNvSpPr txBox="1"/>
          <p:nvPr/>
        </p:nvSpPr>
        <p:spPr>
          <a:xfrm>
            <a:off x="1813787" y="4023300"/>
            <a:ext cx="152544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여기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어때요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79C8F7-E1D7-4F74-A13D-DE39A9D6C9A1}"/>
              </a:ext>
            </a:extLst>
          </p:cNvPr>
          <p:cNvSpPr txBox="1"/>
          <p:nvPr/>
        </p:nvSpPr>
        <p:spPr>
          <a:xfrm>
            <a:off x="8710430" y="4398457"/>
            <a:ext cx="861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NEW!!</a:t>
            </a:r>
            <a:endParaRPr lang="ko-KR" altLang="en-US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947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80319E-E90B-4711-A9F0-9550E96BA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 </a:t>
            </a:r>
            <a:r>
              <a:rPr lang="ko-KR" altLang="en-US"/>
              <a:t>정리</a:t>
            </a:r>
            <a:endParaRPr lang="en-US" altLang="ko-KR"/>
          </a:p>
          <a:p>
            <a:pPr lvl="1"/>
            <a:r>
              <a:rPr lang="ko-KR" altLang="en-US"/>
              <a:t>서비스 이용 </a:t>
            </a:r>
            <a:r>
              <a:rPr lang="en-US" altLang="ko-KR"/>
              <a:t>(</a:t>
            </a:r>
            <a:r>
              <a:rPr lang="ko-KR" altLang="en-US"/>
              <a:t>사용자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신규 </a:t>
            </a:r>
            <a:r>
              <a:rPr lang="ko-KR" altLang="en-US">
                <a:solidFill>
                  <a:schemeClr val="accent2"/>
                </a:solidFill>
              </a:rPr>
              <a:t>데이터 축적</a:t>
            </a:r>
            <a:endParaRPr lang="en-US" altLang="ko-KR">
              <a:solidFill>
                <a:schemeClr val="accent2"/>
              </a:solidFill>
            </a:endParaRPr>
          </a:p>
          <a:p>
            <a:pPr lvl="2"/>
            <a:r>
              <a:rPr lang="ko-KR" altLang="en-US"/>
              <a:t>기존 데이터 및 분석 알고리즘 검증</a:t>
            </a:r>
            <a:endParaRPr lang="en-US" altLang="ko-KR"/>
          </a:p>
          <a:p>
            <a:pPr lvl="1"/>
            <a:r>
              <a:rPr lang="ko-KR" altLang="en-US"/>
              <a:t>축적된 데이터를 활용한 </a:t>
            </a:r>
            <a:r>
              <a:rPr lang="ko-KR" altLang="en-US">
                <a:solidFill>
                  <a:schemeClr val="accent2"/>
                </a:solidFill>
              </a:rPr>
              <a:t>서비스 개선</a:t>
            </a:r>
            <a:endParaRPr lang="en-US" altLang="ko-KR">
              <a:solidFill>
                <a:schemeClr val="accent2"/>
              </a:solidFill>
            </a:endParaRPr>
          </a:p>
          <a:p>
            <a:pPr lvl="2"/>
            <a:r>
              <a:rPr lang="ko-KR" altLang="en-US"/>
              <a:t>개선된 서비스 제공</a:t>
            </a:r>
            <a:endParaRPr lang="en-US" altLang="ko-KR"/>
          </a:p>
          <a:p>
            <a:pPr lvl="1"/>
            <a:r>
              <a:rPr lang="ko-KR" altLang="en-US">
                <a:solidFill>
                  <a:schemeClr val="accent2"/>
                </a:solidFill>
              </a:rPr>
              <a:t>공개 데이터셋 </a:t>
            </a:r>
            <a:r>
              <a:rPr lang="ko-KR" altLang="en-US"/>
              <a:t>제작</a:t>
            </a:r>
            <a:endParaRPr lang="en-US" altLang="ko-KR"/>
          </a:p>
          <a:p>
            <a:pPr lvl="2"/>
            <a:r>
              <a:rPr lang="ko-KR" altLang="en-US"/>
              <a:t>누구나 활용 가능한 공공 데이터화</a:t>
            </a:r>
            <a:endParaRPr lang="en-US" altLang="ko-KR"/>
          </a:p>
          <a:p>
            <a:pPr lvl="2"/>
            <a:r>
              <a:rPr lang="ko-KR" altLang="en-US"/>
              <a:t>보다 발전된 서비스를 위한 인프라</a:t>
            </a:r>
            <a:endParaRPr lang="en-US" alt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F3728F-02B2-4684-A481-8AD3F28C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 </a:t>
            </a:r>
            <a:r>
              <a:rPr lang="ko-KR" altLang="en-US"/>
              <a:t>데이터 생태계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953B5B-8BB7-4EB6-BE14-214EE4E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842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1">
            <a:extLst>
              <a:ext uri="{FF2B5EF4-FFF2-40B4-BE49-F238E27FC236}">
                <a16:creationId xmlns:a16="http://schemas.microsoft.com/office/drawing/2014/main" id="{B603DC17-43B4-455E-A58D-FBE12D8A4B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5174" y="274839"/>
            <a:ext cx="2070391" cy="111392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A34C498-390E-481F-8F91-A6BBB2AE6E8D}"/>
              </a:ext>
            </a:extLst>
          </p:cNvPr>
          <p:cNvCxnSpPr>
            <a:cxnSpLocks/>
          </p:cNvCxnSpPr>
          <p:nvPr/>
        </p:nvCxnSpPr>
        <p:spPr>
          <a:xfrm>
            <a:off x="428098" y="1228725"/>
            <a:ext cx="514877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6A7C30E-987E-4EA6-A6E4-EB264B46684C}"/>
              </a:ext>
            </a:extLst>
          </p:cNvPr>
          <p:cNvSpPr txBox="1"/>
          <p:nvPr/>
        </p:nvSpPr>
        <p:spPr>
          <a:xfrm>
            <a:off x="1765133" y="1962989"/>
            <a:ext cx="399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 인식</a:t>
            </a:r>
          </a:p>
        </p:txBody>
      </p:sp>
      <p:sp>
        <p:nvSpPr>
          <p:cNvPr id="45" name="평행 사변형 44">
            <a:extLst>
              <a:ext uri="{FF2B5EF4-FFF2-40B4-BE49-F238E27FC236}">
                <a16:creationId xmlns:a16="http://schemas.microsoft.com/office/drawing/2014/main" id="{5903B4C5-4857-4488-B988-123FD1685B1A}"/>
              </a:ext>
            </a:extLst>
          </p:cNvPr>
          <p:cNvSpPr/>
          <p:nvPr/>
        </p:nvSpPr>
        <p:spPr>
          <a:xfrm>
            <a:off x="6973351" y="0"/>
            <a:ext cx="4943475" cy="6858000"/>
          </a:xfrm>
          <a:prstGeom prst="parallelogram">
            <a:avLst>
              <a:gd name="adj" fmla="val 34441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9A0854-8C98-4C96-B0F5-09359235213B}"/>
              </a:ext>
            </a:extLst>
          </p:cNvPr>
          <p:cNvSpPr txBox="1"/>
          <p:nvPr/>
        </p:nvSpPr>
        <p:spPr>
          <a:xfrm>
            <a:off x="447246" y="1716768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681BC2-0C4E-42E9-86FA-E273D5FE75CF}"/>
              </a:ext>
            </a:extLst>
          </p:cNvPr>
          <p:cNvSpPr txBox="1"/>
          <p:nvPr/>
        </p:nvSpPr>
        <p:spPr>
          <a:xfrm>
            <a:off x="1765133" y="3135401"/>
            <a:ext cx="399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생태계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5EFBB-3CCB-4A5B-8FFD-286322F7888B}"/>
              </a:ext>
            </a:extLst>
          </p:cNvPr>
          <p:cNvSpPr txBox="1"/>
          <p:nvPr/>
        </p:nvSpPr>
        <p:spPr>
          <a:xfrm>
            <a:off x="447246" y="2889180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87E43B-F014-460B-BAF8-2AABB131D712}"/>
              </a:ext>
            </a:extLst>
          </p:cNvPr>
          <p:cNvSpPr txBox="1"/>
          <p:nvPr/>
        </p:nvSpPr>
        <p:spPr>
          <a:xfrm>
            <a:off x="1763627" y="4395336"/>
            <a:ext cx="399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554B80-848B-45FE-AF70-C6713E2DC10C}"/>
              </a:ext>
            </a:extLst>
          </p:cNvPr>
          <p:cNvSpPr txBox="1"/>
          <p:nvPr/>
        </p:nvSpPr>
        <p:spPr>
          <a:xfrm>
            <a:off x="445740" y="4149115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6000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AB783E-14C5-47CB-B9E6-16CFE4C937C7}"/>
              </a:ext>
            </a:extLst>
          </p:cNvPr>
          <p:cNvSpPr txBox="1"/>
          <p:nvPr/>
        </p:nvSpPr>
        <p:spPr>
          <a:xfrm>
            <a:off x="1763627" y="5567748"/>
            <a:ext cx="399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A3A1DF-BA25-4D8D-85B6-EABEFA48327B}"/>
              </a:ext>
            </a:extLst>
          </p:cNvPr>
          <p:cNvSpPr txBox="1"/>
          <p:nvPr/>
        </p:nvSpPr>
        <p:spPr>
          <a:xfrm>
            <a:off x="445740" y="5321527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56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1">
            <a:extLst>
              <a:ext uri="{FF2B5EF4-FFF2-40B4-BE49-F238E27FC236}">
                <a16:creationId xmlns:a16="http://schemas.microsoft.com/office/drawing/2014/main" id="{B603DC17-43B4-455E-A58D-FBE12D8A4B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5174" y="274839"/>
            <a:ext cx="2070391" cy="111392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A34C498-390E-481F-8F91-A6BBB2AE6E8D}"/>
              </a:ext>
            </a:extLst>
          </p:cNvPr>
          <p:cNvCxnSpPr>
            <a:cxnSpLocks/>
          </p:cNvCxnSpPr>
          <p:nvPr/>
        </p:nvCxnSpPr>
        <p:spPr>
          <a:xfrm>
            <a:off x="428098" y="1228725"/>
            <a:ext cx="514877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6A7C30E-987E-4EA6-A6E4-EB264B46684C}"/>
              </a:ext>
            </a:extLst>
          </p:cNvPr>
          <p:cNvSpPr txBox="1"/>
          <p:nvPr/>
        </p:nvSpPr>
        <p:spPr>
          <a:xfrm>
            <a:off x="1765133" y="1962989"/>
            <a:ext cx="399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 인식</a:t>
            </a:r>
            <a:endParaRPr lang="ko-KR" altLang="en-US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평행 사변형 44">
            <a:extLst>
              <a:ext uri="{FF2B5EF4-FFF2-40B4-BE49-F238E27FC236}">
                <a16:creationId xmlns:a16="http://schemas.microsoft.com/office/drawing/2014/main" id="{5903B4C5-4857-4488-B988-123FD1685B1A}"/>
              </a:ext>
            </a:extLst>
          </p:cNvPr>
          <p:cNvSpPr/>
          <p:nvPr/>
        </p:nvSpPr>
        <p:spPr>
          <a:xfrm>
            <a:off x="6973351" y="0"/>
            <a:ext cx="4943475" cy="6858000"/>
          </a:xfrm>
          <a:prstGeom prst="parallelogram">
            <a:avLst>
              <a:gd name="adj" fmla="val 34441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9A0854-8C98-4C96-B0F5-09359235213B}"/>
              </a:ext>
            </a:extLst>
          </p:cNvPr>
          <p:cNvSpPr txBox="1"/>
          <p:nvPr/>
        </p:nvSpPr>
        <p:spPr>
          <a:xfrm>
            <a:off x="447246" y="1716768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6C89B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6000" b="1" dirty="0">
              <a:solidFill>
                <a:srgbClr val="6C89B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681BC2-0C4E-42E9-86FA-E273D5FE75CF}"/>
              </a:ext>
            </a:extLst>
          </p:cNvPr>
          <p:cNvSpPr txBox="1"/>
          <p:nvPr/>
        </p:nvSpPr>
        <p:spPr>
          <a:xfrm>
            <a:off x="1763627" y="3138701"/>
            <a:ext cx="399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생태계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5EFBB-3CCB-4A5B-8FFD-286322F7888B}"/>
              </a:ext>
            </a:extLst>
          </p:cNvPr>
          <p:cNvSpPr txBox="1"/>
          <p:nvPr/>
        </p:nvSpPr>
        <p:spPr>
          <a:xfrm>
            <a:off x="447246" y="2889180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6C89B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6000" b="1" dirty="0">
              <a:solidFill>
                <a:srgbClr val="6C89B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87E43B-F014-460B-BAF8-2AABB131D712}"/>
              </a:ext>
            </a:extLst>
          </p:cNvPr>
          <p:cNvSpPr txBox="1"/>
          <p:nvPr/>
        </p:nvSpPr>
        <p:spPr>
          <a:xfrm>
            <a:off x="1763626" y="4395336"/>
            <a:ext cx="4731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 구현</a:t>
            </a:r>
            <a:endParaRPr lang="ko-KR" altLang="en-US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554B80-848B-45FE-AF70-C6713E2DC10C}"/>
              </a:ext>
            </a:extLst>
          </p:cNvPr>
          <p:cNvSpPr txBox="1"/>
          <p:nvPr/>
        </p:nvSpPr>
        <p:spPr>
          <a:xfrm>
            <a:off x="445740" y="4149115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6C89B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6000" b="1" dirty="0">
              <a:solidFill>
                <a:srgbClr val="6C89B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AB783E-14C5-47CB-B9E6-16CFE4C937C7}"/>
              </a:ext>
            </a:extLst>
          </p:cNvPr>
          <p:cNvSpPr txBox="1"/>
          <p:nvPr/>
        </p:nvSpPr>
        <p:spPr>
          <a:xfrm>
            <a:off x="1763627" y="5567748"/>
            <a:ext cx="399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  <a:endParaRPr lang="ko-KR" altLang="en-US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A3A1DF-BA25-4D8D-85B6-EABEFA48327B}"/>
              </a:ext>
            </a:extLst>
          </p:cNvPr>
          <p:cNvSpPr txBox="1"/>
          <p:nvPr/>
        </p:nvSpPr>
        <p:spPr>
          <a:xfrm>
            <a:off x="445740" y="5321527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6C89B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6000" b="1" dirty="0">
              <a:solidFill>
                <a:srgbClr val="6C89B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19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674D-3E13-4645-AFA3-7F47910F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FACC1-A24B-44BC-93FD-A69111E4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시스템 설계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4E8D7-EF20-46B5-9456-3AFD4DB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4B908F-AF98-4DC4-A88F-DA1C975EFC9A}"/>
              </a:ext>
            </a:extLst>
          </p:cNvPr>
          <p:cNvSpPr/>
          <p:nvPr/>
        </p:nvSpPr>
        <p:spPr>
          <a:xfrm>
            <a:off x="3507239" y="2194829"/>
            <a:ext cx="1964028" cy="650383"/>
          </a:xfrm>
          <a:prstGeom prst="roundRect">
            <a:avLst/>
          </a:prstGeom>
          <a:noFill/>
          <a:ln w="38100">
            <a:solidFill>
              <a:srgbClr val="A3A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AB33233-BACF-4E05-9A76-375445BE80CD}"/>
              </a:ext>
            </a:extLst>
          </p:cNvPr>
          <p:cNvSpPr/>
          <p:nvPr/>
        </p:nvSpPr>
        <p:spPr>
          <a:xfrm>
            <a:off x="5155856" y="4083379"/>
            <a:ext cx="1964028" cy="650383"/>
          </a:xfrm>
          <a:prstGeom prst="roundRect">
            <a:avLst/>
          </a:prstGeom>
          <a:noFill/>
          <a:ln w="38100">
            <a:solidFill>
              <a:srgbClr val="A3A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endParaRPr lang="ko-KR" altLang="en-US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6F584F4-A5B3-4C03-937F-C521B01738E1}"/>
              </a:ext>
            </a:extLst>
          </p:cNvPr>
          <p:cNvSpPr/>
          <p:nvPr/>
        </p:nvSpPr>
        <p:spPr>
          <a:xfrm>
            <a:off x="1798215" y="4083380"/>
            <a:ext cx="1964028" cy="650383"/>
          </a:xfrm>
          <a:prstGeom prst="roundRect">
            <a:avLst/>
          </a:prstGeom>
          <a:noFill/>
          <a:ln w="38100">
            <a:solidFill>
              <a:srgbClr val="A3A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5180465-A914-4F88-8EBB-01901BF9342B}"/>
              </a:ext>
            </a:extLst>
          </p:cNvPr>
          <p:cNvSpPr/>
          <p:nvPr/>
        </p:nvSpPr>
        <p:spPr>
          <a:xfrm>
            <a:off x="8365781" y="4083378"/>
            <a:ext cx="1964028" cy="650383"/>
          </a:xfrm>
          <a:prstGeom prst="roundRect">
            <a:avLst/>
          </a:prstGeom>
          <a:noFill/>
          <a:ln w="38100">
            <a:solidFill>
              <a:srgbClr val="51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analysis</a:t>
            </a:r>
            <a:endParaRPr lang="ko-KR" altLang="en-US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538E763-A05A-407C-BCF0-E6D6005ACF43}"/>
              </a:ext>
            </a:extLst>
          </p:cNvPr>
          <p:cNvCxnSpPr>
            <a:cxnSpLocks/>
          </p:cNvCxnSpPr>
          <p:nvPr/>
        </p:nvCxnSpPr>
        <p:spPr>
          <a:xfrm>
            <a:off x="7267600" y="4408570"/>
            <a:ext cx="950570" cy="0"/>
          </a:xfrm>
          <a:prstGeom prst="straightConnector1">
            <a:avLst/>
          </a:prstGeom>
          <a:ln w="38100">
            <a:solidFill>
              <a:srgbClr val="51D2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129D31-BECD-48B2-A800-1344CB22B0BE}"/>
              </a:ext>
            </a:extLst>
          </p:cNvPr>
          <p:cNvCxnSpPr>
            <a:cxnSpLocks/>
          </p:cNvCxnSpPr>
          <p:nvPr/>
        </p:nvCxnSpPr>
        <p:spPr>
          <a:xfrm>
            <a:off x="4790209" y="3138055"/>
            <a:ext cx="924791" cy="685800"/>
          </a:xfrm>
          <a:prstGeom prst="straightConnector1">
            <a:avLst/>
          </a:prstGeom>
          <a:ln w="38100">
            <a:solidFill>
              <a:srgbClr val="A3A9E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6D7EB02-7DCD-4186-A4D5-5BBBA45DD81B}"/>
              </a:ext>
            </a:extLst>
          </p:cNvPr>
          <p:cNvCxnSpPr>
            <a:cxnSpLocks/>
          </p:cNvCxnSpPr>
          <p:nvPr/>
        </p:nvCxnSpPr>
        <p:spPr>
          <a:xfrm>
            <a:off x="3949065" y="4408572"/>
            <a:ext cx="1059075" cy="0"/>
          </a:xfrm>
          <a:prstGeom prst="straightConnector1">
            <a:avLst/>
          </a:prstGeom>
          <a:ln w="38100">
            <a:solidFill>
              <a:srgbClr val="A3A9E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6119D5-DD36-4E5F-AD67-6C36BE630619}"/>
              </a:ext>
            </a:extLst>
          </p:cNvPr>
          <p:cNvCxnSpPr>
            <a:cxnSpLocks/>
          </p:cNvCxnSpPr>
          <p:nvPr/>
        </p:nvCxnSpPr>
        <p:spPr>
          <a:xfrm>
            <a:off x="10133936" y="5641079"/>
            <a:ext cx="950570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A3C58D-DF48-4476-8232-DFE40B091E4B}"/>
              </a:ext>
            </a:extLst>
          </p:cNvPr>
          <p:cNvSpPr txBox="1"/>
          <p:nvPr/>
        </p:nvSpPr>
        <p:spPr>
          <a:xfrm flipH="1">
            <a:off x="10087725" y="5724859"/>
            <a:ext cx="152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Flow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744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674D-3E13-4645-AFA3-7F47910F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FACC1-A24B-44BC-93FD-A69111E4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시스템 설계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4E8D7-EF20-46B5-9456-3AFD4DB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21</a:t>
            </a:fld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6119D5-DD36-4E5F-AD67-6C36BE630619}"/>
              </a:ext>
            </a:extLst>
          </p:cNvPr>
          <p:cNvCxnSpPr>
            <a:cxnSpLocks/>
          </p:cNvCxnSpPr>
          <p:nvPr/>
        </p:nvCxnSpPr>
        <p:spPr>
          <a:xfrm>
            <a:off x="1472013" y="3990786"/>
            <a:ext cx="899859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D9EADA0C-5C47-4E62-AFCB-DD4243D80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786" y="2687672"/>
            <a:ext cx="900239" cy="9002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8A9FF5-55E5-465B-BA50-E46F36C8F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19" y="2370349"/>
            <a:ext cx="1322803" cy="13228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9A6B833-02CD-4695-A1C0-FB955E3F78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16" y="2555015"/>
            <a:ext cx="1166298" cy="116629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CFE219F-559A-427D-8FE3-7D6E494B6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53" y="1979960"/>
            <a:ext cx="664711" cy="6647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0880F81-6816-4D4B-932F-4401CBEB8190}"/>
              </a:ext>
            </a:extLst>
          </p:cNvPr>
          <p:cNvSpPr txBox="1"/>
          <p:nvPr/>
        </p:nvSpPr>
        <p:spPr>
          <a:xfrm>
            <a:off x="1472013" y="4498922"/>
            <a:ext cx="2297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위치 기반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 제공</a:t>
            </a: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A6C273E1-B344-43C7-B2A3-136B9F5FF505}"/>
              </a:ext>
            </a:extLst>
          </p:cNvPr>
          <p:cNvSpPr/>
          <p:nvPr/>
        </p:nvSpPr>
        <p:spPr>
          <a:xfrm rot="10635437">
            <a:off x="2441864" y="3995170"/>
            <a:ext cx="218209" cy="18995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5807B306-7F8E-476C-AA25-948DB4891E2A}"/>
              </a:ext>
            </a:extLst>
          </p:cNvPr>
          <p:cNvSpPr/>
          <p:nvPr/>
        </p:nvSpPr>
        <p:spPr>
          <a:xfrm rot="10635437">
            <a:off x="5645157" y="4002268"/>
            <a:ext cx="218209" cy="18995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FFA284C9-E77D-4C6C-8F6E-D44FF7611808}"/>
              </a:ext>
            </a:extLst>
          </p:cNvPr>
          <p:cNvSpPr/>
          <p:nvPr/>
        </p:nvSpPr>
        <p:spPr>
          <a:xfrm rot="10635437">
            <a:off x="8920385" y="4002268"/>
            <a:ext cx="218209" cy="18995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F26458-79D0-4F6C-8C4C-7F0F05B34B7B}"/>
              </a:ext>
            </a:extLst>
          </p:cNvPr>
          <p:cNvSpPr txBox="1"/>
          <p:nvPr/>
        </p:nvSpPr>
        <p:spPr>
          <a:xfrm>
            <a:off x="4676260" y="4511545"/>
            <a:ext cx="229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주차장 정보를 제공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EA43BD-00FA-47AE-A7F4-CAA9E4D8F331}"/>
              </a:ext>
            </a:extLst>
          </p:cNvPr>
          <p:cNvSpPr txBox="1"/>
          <p:nvPr/>
        </p:nvSpPr>
        <p:spPr>
          <a:xfrm>
            <a:off x="7880507" y="4498922"/>
            <a:ext cx="229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평가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B17D7E5-ED64-4E05-ACD3-5C0E8B248E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601" y="2296586"/>
            <a:ext cx="1424727" cy="142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83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674D-3E13-4645-AFA3-7F47910F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FACC1-A24B-44BC-93FD-A69111E4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 </a:t>
            </a:r>
            <a:r>
              <a:rPr lang="ko-KR" altLang="en-US"/>
              <a:t>전동킥보드 주차장 </a:t>
            </a:r>
            <a:r>
              <a:rPr lang="ko-KR" altLang="en-US" dirty="0"/>
              <a:t>정보 제공</a:t>
            </a:r>
            <a:endParaRPr lang="en-US" altLang="ko-KR" dirty="0"/>
          </a:p>
          <a:p>
            <a:pPr lvl="1"/>
            <a:r>
              <a:rPr lang="ko-KR" altLang="en-US" dirty="0"/>
              <a:t>목표</a:t>
            </a:r>
            <a:endParaRPr lang="en-US" altLang="ko-KR" dirty="0"/>
          </a:p>
          <a:p>
            <a:pPr lvl="2"/>
            <a:r>
              <a:rPr lang="ko-KR" altLang="en-US"/>
              <a:t>사용자 주변의 주차장에 대한 정보 제공</a:t>
            </a:r>
            <a:endParaRPr lang="en-US" altLang="ko-KR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동작 과정</a:t>
            </a:r>
            <a:endParaRPr lang="en-US" altLang="ko-KR" dirty="0"/>
          </a:p>
          <a:p>
            <a:pPr marL="1314450" lvl="2" indent="-400050">
              <a:buFont typeface="+mj-lt"/>
              <a:buAutoNum type="arabicParenR"/>
            </a:pPr>
            <a:r>
              <a:rPr lang="ko-KR" altLang="en-US" dirty="0"/>
              <a:t>사용자가 위치한 장소의 지도를 출력</a:t>
            </a:r>
            <a:endParaRPr lang="en-US" altLang="ko-KR" dirty="0"/>
          </a:p>
          <a:p>
            <a:pPr marL="1314450" lvl="2" indent="-400050">
              <a:buFont typeface="+mj-lt"/>
              <a:buAutoNum type="arabicParenR"/>
            </a:pPr>
            <a:r>
              <a:rPr lang="en-US" altLang="ko-KR" dirty="0"/>
              <a:t>API </a:t>
            </a:r>
            <a:r>
              <a:rPr lang="ko-KR" altLang="en-US" dirty="0"/>
              <a:t>서버에 주차장 위치 데이터 요청</a:t>
            </a:r>
            <a:endParaRPr lang="en-US" altLang="ko-KR" dirty="0"/>
          </a:p>
          <a:p>
            <a:pPr marL="1314450" lvl="2" indent="-400050">
              <a:buFont typeface="+mj-lt"/>
              <a:buAutoNum type="arabicParenR"/>
            </a:pPr>
            <a:r>
              <a:rPr lang="ko-KR" altLang="en-US" dirty="0"/>
              <a:t>사용자 주변에 위치한 주차장을 지도에 표시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4E8D7-EF20-46B5-9456-3AFD4DB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58EACD-F271-49CA-8F7C-024E7865F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" b="6343"/>
          <a:stretch/>
        </p:blipFill>
        <p:spPr>
          <a:xfrm>
            <a:off x="7231232" y="1414651"/>
            <a:ext cx="2224772" cy="416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57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674D-3E13-4645-AFA3-7F47910F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FACC1-A24B-44BC-93FD-A69111E4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/>
              <a:t>전동킥보드</a:t>
            </a:r>
            <a:r>
              <a:rPr lang="ko-KR" altLang="en-US" dirty="0"/>
              <a:t> 주차장 정보 제공</a:t>
            </a:r>
            <a:endParaRPr lang="en-US" altLang="ko-KR" dirty="0"/>
          </a:p>
          <a:p>
            <a:pPr lvl="1"/>
            <a:r>
              <a:rPr lang="ko-KR" altLang="en-US" dirty="0"/>
              <a:t>구현 방식</a:t>
            </a:r>
            <a:endParaRPr lang="en-US" altLang="ko-KR" dirty="0"/>
          </a:p>
          <a:p>
            <a:pPr marL="1314450" lvl="2" indent="-400050">
              <a:buFont typeface="+mj-lt"/>
              <a:buAutoNum type="arabicParenR"/>
            </a:pPr>
            <a:r>
              <a:rPr lang="ko-KR" altLang="en-US" dirty="0"/>
              <a:t>사용자가 위치한 장소의 지도를 출력</a:t>
            </a:r>
            <a:endParaRPr lang="en-US" altLang="ko-KR" dirty="0"/>
          </a:p>
          <a:p>
            <a:pPr lvl="3"/>
            <a:r>
              <a:rPr lang="en-US" altLang="ko-KR" dirty="0"/>
              <a:t>GPS</a:t>
            </a:r>
            <a:r>
              <a:rPr lang="ko-KR" altLang="en-US" dirty="0"/>
              <a:t>를 활용하여 현재 위치한 장소의 위도</a:t>
            </a:r>
            <a:r>
              <a:rPr lang="en-US" altLang="ko-KR" dirty="0"/>
              <a:t>, </a:t>
            </a:r>
            <a:r>
              <a:rPr lang="ko-KR" altLang="en-US" dirty="0"/>
              <a:t>경도 측정</a:t>
            </a:r>
            <a:endParaRPr lang="en-US" altLang="ko-KR" dirty="0"/>
          </a:p>
          <a:p>
            <a:pPr lvl="3"/>
            <a:r>
              <a:rPr lang="en-US" altLang="ko-KR" dirty="0"/>
              <a:t>Google maps</a:t>
            </a:r>
            <a:r>
              <a:rPr lang="en-US" altLang="ko-KR" baseline="30000" dirty="0"/>
              <a:t> *</a:t>
            </a:r>
            <a:r>
              <a:rPr lang="en-US" altLang="ko-KR" dirty="0"/>
              <a:t> </a:t>
            </a:r>
            <a:r>
              <a:rPr lang="ko-KR" altLang="en-US" dirty="0"/>
              <a:t>플랫폼을 활용하여 지도 생성 </a:t>
            </a:r>
            <a:endParaRPr lang="en-US" altLang="ko-KR" dirty="0"/>
          </a:p>
          <a:p>
            <a:pPr lvl="3"/>
            <a:r>
              <a:rPr lang="ko-KR" altLang="en-US" dirty="0"/>
              <a:t>측정한 위도</a:t>
            </a:r>
            <a:r>
              <a:rPr lang="en-US" altLang="ko-KR" dirty="0"/>
              <a:t>, </a:t>
            </a:r>
            <a:r>
              <a:rPr lang="ko-KR" altLang="en-US" dirty="0"/>
              <a:t>경도를 바탕으로 지도 업데이트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4E8D7-EF20-46B5-9456-3AFD4DB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2B770-1BBF-4E3D-8389-FA8E3117467A}"/>
              </a:ext>
            </a:extLst>
          </p:cNvPr>
          <p:cNvSpPr txBox="1"/>
          <p:nvPr/>
        </p:nvSpPr>
        <p:spPr>
          <a:xfrm>
            <a:off x="485775" y="6518436"/>
            <a:ext cx="109156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https://developers.google.com/maps/documentation?hl=ko</a:t>
            </a:r>
          </a:p>
        </p:txBody>
      </p:sp>
    </p:spTree>
    <p:extLst>
      <p:ext uri="{BB962C8B-B14F-4D97-AF65-F5344CB8AC3E}">
        <p14:creationId xmlns:p14="http://schemas.microsoft.com/office/powerpoint/2010/main" val="565618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674D-3E13-4645-AFA3-7F47910F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FACC1-A24B-44BC-93FD-A69111E4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 </a:t>
            </a:r>
            <a:r>
              <a:rPr lang="ko-KR" altLang="en-US"/>
              <a:t>전동킥보드 주차장 정보 제공</a:t>
            </a:r>
            <a:endParaRPr lang="en-US" altLang="ko-KR"/>
          </a:p>
          <a:p>
            <a:pPr lvl="1"/>
            <a:r>
              <a:rPr lang="ko-KR" altLang="en-US"/>
              <a:t>구현 </a:t>
            </a:r>
            <a:r>
              <a:rPr lang="ko-KR" altLang="en-US" dirty="0"/>
              <a:t>방식</a:t>
            </a:r>
            <a:endParaRPr lang="en-US" altLang="ko-KR" dirty="0"/>
          </a:p>
          <a:p>
            <a:pPr marL="1314450" lvl="2" indent="-400050">
              <a:buFont typeface="+mj-lt"/>
              <a:buAutoNum type="arabicParenR" startAt="2"/>
            </a:pPr>
            <a:r>
              <a:rPr lang="en-US" altLang="ko-KR" dirty="0"/>
              <a:t>API </a:t>
            </a:r>
            <a:r>
              <a:rPr lang="ko-KR" altLang="en-US" dirty="0"/>
              <a:t>서버에 주차장 위치 데이터 요청</a:t>
            </a:r>
            <a:endParaRPr lang="en-US" altLang="ko-KR" dirty="0"/>
          </a:p>
          <a:p>
            <a:pPr lvl="3"/>
            <a:r>
              <a:rPr lang="en-US" altLang="ko-KR" dirty="0"/>
              <a:t>React native</a:t>
            </a:r>
            <a:r>
              <a:rPr lang="ko-KR" altLang="en-US"/>
              <a:t>에서 지원하는 </a:t>
            </a:r>
            <a:r>
              <a:rPr lang="en-US" altLang="ko-KR" dirty="0"/>
              <a:t>Fetch API </a:t>
            </a:r>
            <a:r>
              <a:rPr lang="ko-KR" altLang="en-US"/>
              <a:t>사용하여 </a:t>
            </a:r>
            <a:r>
              <a:rPr lang="en-US" altLang="ko-KR"/>
              <a:t>API </a:t>
            </a:r>
            <a:r>
              <a:rPr lang="ko-KR" altLang="en-US"/>
              <a:t>서버와 </a:t>
            </a:r>
            <a:br>
              <a:rPr lang="en-US" altLang="ko-KR"/>
            </a:br>
            <a:r>
              <a:rPr lang="ko-KR" altLang="en-US"/>
              <a:t>비동기 </a:t>
            </a:r>
            <a:r>
              <a:rPr lang="ko-KR" altLang="en-US" dirty="0"/>
              <a:t>통신</a:t>
            </a:r>
            <a:endParaRPr lang="en-US" altLang="ko-KR" dirty="0"/>
          </a:p>
          <a:p>
            <a:pPr lvl="4"/>
            <a:r>
              <a:rPr lang="ko-KR" altLang="en-US" dirty="0"/>
              <a:t>네트워크 요청에 관한 </a:t>
            </a:r>
            <a:r>
              <a:rPr lang="en-US" altLang="ko-KR" dirty="0"/>
              <a:t>Request</a:t>
            </a:r>
            <a:r>
              <a:rPr lang="ko-KR" altLang="en-US" dirty="0"/>
              <a:t>와 </a:t>
            </a:r>
            <a:r>
              <a:rPr lang="en-US" altLang="ko-KR"/>
              <a:t>Response </a:t>
            </a:r>
            <a:r>
              <a:rPr lang="ko-KR" altLang="en-US"/>
              <a:t>객체를 </a:t>
            </a:r>
            <a:br>
              <a:rPr lang="en-US" altLang="ko-KR"/>
            </a:br>
            <a:r>
              <a:rPr lang="ko-KR" altLang="en-US"/>
              <a:t>제공하는 </a:t>
            </a:r>
            <a:r>
              <a:rPr lang="en-US" altLang="ko-KR"/>
              <a:t>API</a:t>
            </a:r>
          </a:p>
          <a:p>
            <a:pPr lvl="3"/>
            <a:r>
              <a:rPr lang="en-US" altLang="ko-KR"/>
              <a:t>API </a:t>
            </a:r>
            <a:r>
              <a:rPr lang="ko-KR" altLang="en-US" dirty="0"/>
              <a:t>서버는 </a:t>
            </a:r>
            <a:r>
              <a:rPr lang="en-US" altLang="ko-KR" dirty="0"/>
              <a:t>JSON </a:t>
            </a:r>
            <a:r>
              <a:rPr lang="ko-KR" altLang="en-US" dirty="0"/>
              <a:t>형식으로 주차장 위치 </a:t>
            </a:r>
            <a:r>
              <a:rPr lang="ko-KR" altLang="en-US"/>
              <a:t>정보를 클라이언트에 </a:t>
            </a:r>
            <a:br>
              <a:rPr lang="en-US" altLang="ko-KR"/>
            </a:br>
            <a:r>
              <a:rPr lang="ko-KR" altLang="en-US"/>
              <a:t>전달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4E8D7-EF20-46B5-9456-3AFD4DB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C9769BA-8320-4F88-805A-366A7F76A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027" y="1438465"/>
            <a:ext cx="3696762" cy="280737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F3EA501-15C3-4107-B716-3E3D6E640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028" y="4430506"/>
            <a:ext cx="3696762" cy="171024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4571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674D-3E13-4645-AFA3-7F47910F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FACC1-A24B-44BC-93FD-A69111E4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/>
              <a:t>전동킥보드</a:t>
            </a:r>
            <a:r>
              <a:rPr lang="ko-KR" altLang="en-US" dirty="0"/>
              <a:t> 주차장 정보 제공</a:t>
            </a:r>
            <a:endParaRPr lang="en-US" altLang="ko-KR" dirty="0"/>
          </a:p>
          <a:p>
            <a:pPr lvl="1"/>
            <a:r>
              <a:rPr lang="ko-KR" altLang="en-US" dirty="0"/>
              <a:t>구현 방식</a:t>
            </a:r>
            <a:endParaRPr lang="en-US" altLang="ko-KR" dirty="0"/>
          </a:p>
          <a:p>
            <a:pPr marL="1314450" lvl="2" indent="-400050">
              <a:buFont typeface="+mj-lt"/>
              <a:buAutoNum type="arabicParenR" startAt="3"/>
            </a:pPr>
            <a:r>
              <a:rPr lang="ko-KR" altLang="en-US" dirty="0"/>
              <a:t>사용자 주변에 위치한 주차장을 지도에 표시</a:t>
            </a:r>
            <a:endParaRPr lang="en-US" altLang="ko-KR" dirty="0"/>
          </a:p>
          <a:p>
            <a:pPr lvl="3"/>
            <a:r>
              <a:rPr lang="en-US" altLang="ko-KR" dirty="0"/>
              <a:t>API</a:t>
            </a:r>
            <a:r>
              <a:rPr lang="ko-KR" altLang="en-US" dirty="0"/>
              <a:t> 서버로부터 </a:t>
            </a:r>
            <a:r>
              <a:rPr lang="ko-KR" altLang="en-US" dirty="0" err="1"/>
              <a:t>전송받은</a:t>
            </a:r>
            <a:r>
              <a:rPr lang="ko-KR" altLang="en-US" dirty="0"/>
              <a:t> 주차장</a:t>
            </a:r>
            <a:r>
              <a:rPr lang="en-US" altLang="ko-KR" dirty="0"/>
              <a:t> </a:t>
            </a:r>
            <a:r>
              <a:rPr lang="ko-KR" altLang="en-US" dirty="0"/>
              <a:t>표시 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chemeClr val="accent2"/>
                </a:solidFill>
              </a:rPr>
              <a:t>①</a:t>
            </a:r>
            <a:r>
              <a:rPr lang="en-US" altLang="ko-KR" dirty="0"/>
              <a:t>)</a:t>
            </a:r>
          </a:p>
          <a:p>
            <a:pPr lvl="4"/>
            <a:r>
              <a:rPr lang="ko-KR" altLang="en-US" dirty="0"/>
              <a:t>붉은 표시</a:t>
            </a:r>
            <a:r>
              <a:rPr lang="en-US" altLang="ko-KR" dirty="0"/>
              <a:t> - </a:t>
            </a:r>
            <a:r>
              <a:rPr lang="ko-KR" altLang="en-US" dirty="0"/>
              <a:t>사용자 평가에서 높은 점수를 </a:t>
            </a:r>
            <a:br>
              <a:rPr lang="en-US" altLang="ko-KR" dirty="0"/>
            </a:br>
            <a:r>
              <a:rPr lang="ko-KR" altLang="en-US" dirty="0"/>
              <a:t>받은 주차장</a:t>
            </a:r>
            <a:endParaRPr lang="en-US" altLang="ko-KR" dirty="0"/>
          </a:p>
          <a:p>
            <a:pPr lvl="3"/>
            <a:r>
              <a:rPr lang="ko-KR" altLang="en-US" dirty="0"/>
              <a:t>사용자가 특정 주차장의 마커를 선택할 경우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주차장에 대한 정보 제공 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chemeClr val="accent6"/>
                </a:solidFill>
              </a:rPr>
              <a:t>②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4E8D7-EF20-46B5-9456-3AFD4DB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70DF6C-2EEE-4D59-9C0E-6A257E18AC5E}"/>
              </a:ext>
            </a:extLst>
          </p:cNvPr>
          <p:cNvSpPr txBox="1"/>
          <p:nvPr/>
        </p:nvSpPr>
        <p:spPr>
          <a:xfrm>
            <a:off x="10223566" y="5856481"/>
            <a:ext cx="461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ko-KR" altLang="en-US" b="1" dirty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8185C1-28C3-45F3-96F0-8E4628D75030}"/>
              </a:ext>
            </a:extLst>
          </p:cNvPr>
          <p:cNvSpPr txBox="1"/>
          <p:nvPr/>
        </p:nvSpPr>
        <p:spPr>
          <a:xfrm>
            <a:off x="7678333" y="5856481"/>
            <a:ext cx="461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ko-KR" altLang="en-US" b="1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C9C704-B081-40B4-B6CC-03B424576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6" b="5591"/>
          <a:stretch/>
        </p:blipFill>
        <p:spPr>
          <a:xfrm>
            <a:off x="6749820" y="1467111"/>
            <a:ext cx="2318512" cy="4389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27CE1DA-C674-4E92-B8EC-912E13A33E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0" r="1283" b="6357"/>
          <a:stretch/>
        </p:blipFill>
        <p:spPr>
          <a:xfrm>
            <a:off x="9300150" y="1467111"/>
            <a:ext cx="2308318" cy="43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82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674D-3E13-4645-AFA3-7F47910F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FACC1-A24B-44BC-93FD-A69111E4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 </a:t>
            </a:r>
            <a:r>
              <a:rPr lang="ko-KR" altLang="en-US"/>
              <a:t>데이터 수집</a:t>
            </a:r>
            <a:endParaRPr lang="en-US" altLang="ko-KR"/>
          </a:p>
          <a:p>
            <a:pPr lvl="1"/>
            <a:r>
              <a:rPr lang="ko-KR" altLang="en-US"/>
              <a:t>목표</a:t>
            </a:r>
            <a:endParaRPr lang="en-US" altLang="ko-KR" dirty="0"/>
          </a:p>
          <a:p>
            <a:pPr lvl="2"/>
            <a:r>
              <a:rPr lang="ko-KR" altLang="en-US"/>
              <a:t>주차장 평가 데이터 수집</a:t>
            </a:r>
            <a:endParaRPr lang="en-US" altLang="ko-KR" dirty="0"/>
          </a:p>
          <a:p>
            <a:pPr lvl="2"/>
            <a:r>
              <a:rPr lang="ko-KR" altLang="en-US" dirty="0"/>
              <a:t>신규 주차장 선정을 위한 </a:t>
            </a:r>
            <a:r>
              <a:rPr lang="ko-KR" altLang="en-US"/>
              <a:t>데이터 수집</a:t>
            </a:r>
            <a:endParaRPr lang="en-US" altLang="ko-KR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동작 과정</a:t>
            </a:r>
            <a:endParaRPr lang="en-US" altLang="ko-KR" dirty="0"/>
          </a:p>
          <a:p>
            <a:pPr marL="1314450" lvl="2" indent="-400050">
              <a:buFont typeface="+mj-lt"/>
              <a:buAutoNum type="arabicParenR"/>
            </a:pPr>
            <a:r>
              <a:rPr lang="ko-KR" altLang="en-US"/>
              <a:t>사용자</a:t>
            </a:r>
            <a:r>
              <a:rPr lang="en-US" altLang="ko-KR"/>
              <a:t> </a:t>
            </a:r>
            <a:r>
              <a:rPr lang="ko-KR" altLang="en-US"/>
              <a:t>데이터 입력</a:t>
            </a:r>
            <a:endParaRPr lang="en-US" altLang="ko-KR"/>
          </a:p>
          <a:p>
            <a:pPr marL="1314450" lvl="2" indent="-400050">
              <a:buFont typeface="+mj-lt"/>
              <a:buAutoNum type="arabicParenR"/>
            </a:pPr>
            <a:r>
              <a:rPr lang="en-US" altLang="ko-KR"/>
              <a:t>API </a:t>
            </a:r>
            <a:r>
              <a:rPr lang="ko-KR" altLang="en-US"/>
              <a:t>서버로 </a:t>
            </a:r>
            <a:r>
              <a:rPr lang="ko-KR" altLang="en-US" dirty="0"/>
              <a:t>수집한 데이터 전송</a:t>
            </a:r>
            <a:endParaRPr lang="en-US" altLang="ko-KR" dirty="0"/>
          </a:p>
          <a:p>
            <a:pPr marL="1314450" lvl="2" indent="-400050">
              <a:buFont typeface="+mj-lt"/>
              <a:buAutoNum type="arabicParenR"/>
            </a:pPr>
            <a:r>
              <a:rPr lang="ko-KR" altLang="en-US"/>
              <a:t>데이터 가공 및 수집된 </a:t>
            </a:r>
            <a:r>
              <a:rPr lang="ko-KR" altLang="en-US" dirty="0"/>
              <a:t>데이터 저장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4E8D7-EF20-46B5-9456-3AFD4DB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61A92D-E699-490A-8360-B96D456EA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53" y="4600010"/>
            <a:ext cx="1522169" cy="15221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A53539F-3CB6-4114-B8FA-4A882CF61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129" y="5081086"/>
            <a:ext cx="560019" cy="5600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7BD0F7-8ADE-4DA7-86DF-0A09968CE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204" y="4758364"/>
            <a:ext cx="1272019" cy="127201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195530-BD53-4F32-967B-6A27FC0753E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830" y="4758364"/>
            <a:ext cx="1272019" cy="1272019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18994639-854F-46DD-AC96-2CC4B5E0CAD5}"/>
              </a:ext>
            </a:extLst>
          </p:cNvPr>
          <p:cNvSpPr/>
          <p:nvPr/>
        </p:nvSpPr>
        <p:spPr>
          <a:xfrm rot="5400000">
            <a:off x="7346978" y="5196842"/>
            <a:ext cx="204008" cy="18045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876A75E8-8E69-4865-A6CB-52ABC12E526A}"/>
              </a:ext>
            </a:extLst>
          </p:cNvPr>
          <p:cNvSpPr/>
          <p:nvPr/>
        </p:nvSpPr>
        <p:spPr>
          <a:xfrm rot="5400000">
            <a:off x="9435423" y="5196842"/>
            <a:ext cx="204008" cy="18045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207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1648859-DC2C-4B9F-899E-B17192EDE4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4" r="418" b="56470"/>
          <a:stretch/>
        </p:blipFill>
        <p:spPr>
          <a:xfrm>
            <a:off x="5726133" y="4012245"/>
            <a:ext cx="2537763" cy="20573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4D674D-3E13-4645-AFA3-7F47910F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FACC1-A24B-44BC-93FD-A69111E4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 </a:t>
            </a:r>
            <a:r>
              <a:rPr lang="ko-KR" altLang="en-US"/>
              <a:t>데이터 수집</a:t>
            </a:r>
            <a:endParaRPr lang="en-US" altLang="ko-KR" dirty="0"/>
          </a:p>
          <a:p>
            <a:pPr lvl="1"/>
            <a:r>
              <a:rPr lang="ko-KR" altLang="en-US" dirty="0"/>
              <a:t>구현 방식</a:t>
            </a:r>
            <a:endParaRPr lang="en-US" altLang="ko-KR" dirty="0"/>
          </a:p>
          <a:p>
            <a:pPr marL="1314450" lvl="2" indent="-400050">
              <a:buFont typeface="+mj-lt"/>
              <a:buAutoNum type="arabicParenR"/>
            </a:pPr>
            <a:r>
              <a:rPr lang="ko-KR" altLang="en-US"/>
              <a:t>사용자 데이터 입력</a:t>
            </a:r>
            <a:endParaRPr lang="en-US" altLang="ko-KR"/>
          </a:p>
          <a:p>
            <a:pPr lvl="3"/>
            <a:r>
              <a:rPr lang="ko-KR" altLang="en-US"/>
              <a:t>화면 위 지도를 터치하여 </a:t>
            </a:r>
            <a:r>
              <a:rPr lang="ko-KR" altLang="en-US" dirty="0"/>
              <a:t>추천할 </a:t>
            </a:r>
            <a:r>
              <a:rPr lang="ko-KR" altLang="en-US"/>
              <a:t>후보지 선정 </a:t>
            </a:r>
            <a:r>
              <a:rPr lang="en-US" altLang="ko-KR"/>
              <a:t>(</a:t>
            </a:r>
            <a:r>
              <a:rPr lang="en-US" altLang="ko-KR" b="1" dirty="0">
                <a:solidFill>
                  <a:schemeClr val="accent2"/>
                </a:solidFill>
              </a:rPr>
              <a:t>①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주차장 세부정보에서 좋아요</a:t>
            </a:r>
            <a:r>
              <a:rPr lang="en-US" altLang="ko-KR" dirty="0"/>
              <a:t>/</a:t>
            </a:r>
            <a:r>
              <a:rPr lang="ko-KR" altLang="en-US"/>
              <a:t>싫어요 투표 </a:t>
            </a:r>
            <a:r>
              <a:rPr lang="en-US" altLang="ko-KR"/>
              <a:t>(</a:t>
            </a:r>
            <a:r>
              <a:rPr lang="en-US" altLang="ko-KR" b="1">
                <a:solidFill>
                  <a:schemeClr val="accent6"/>
                </a:solidFill>
              </a:rPr>
              <a:t>②</a:t>
            </a:r>
            <a:r>
              <a:rPr lang="en-US" altLang="ko-KR"/>
              <a:t>)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4E8D7-EF20-46B5-9456-3AFD4DB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A798E-44B1-4F09-B579-328F04C1068F}"/>
              </a:ext>
            </a:extLst>
          </p:cNvPr>
          <p:cNvSpPr txBox="1"/>
          <p:nvPr/>
        </p:nvSpPr>
        <p:spPr>
          <a:xfrm>
            <a:off x="9527878" y="6012554"/>
            <a:ext cx="461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ko-KR" altLang="en-US" b="1" dirty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D81E9-AD45-4D24-82AD-A7EA4587F31A}"/>
              </a:ext>
            </a:extLst>
          </p:cNvPr>
          <p:cNvSpPr txBox="1"/>
          <p:nvPr/>
        </p:nvSpPr>
        <p:spPr>
          <a:xfrm>
            <a:off x="6759795" y="6012554"/>
            <a:ext cx="461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ko-KR" altLang="en-US" b="1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945956-3B60-4555-A7F0-926506C73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588" b="8856"/>
          <a:stretch/>
        </p:blipFill>
        <p:spPr>
          <a:xfrm>
            <a:off x="8500166" y="1366770"/>
            <a:ext cx="2537763" cy="47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57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E8EAE35-6D9D-4B05-905F-CE3AF86C3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245" y="1034294"/>
            <a:ext cx="4625719" cy="2849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4D674D-3E13-4645-AFA3-7F47910F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FACC1-A24B-44BC-93FD-A69111E4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 </a:t>
            </a:r>
            <a:r>
              <a:rPr lang="ko-KR" altLang="en-US"/>
              <a:t>데이터 수집 </a:t>
            </a:r>
            <a:endParaRPr lang="en-US" altLang="ko-KR"/>
          </a:p>
          <a:p>
            <a:pPr lvl="1"/>
            <a:r>
              <a:rPr lang="ko-KR" altLang="en-US"/>
              <a:t>구현 </a:t>
            </a:r>
            <a:r>
              <a:rPr lang="ko-KR" altLang="en-US" dirty="0"/>
              <a:t>방식</a:t>
            </a:r>
            <a:endParaRPr lang="en-US" altLang="ko-KR" dirty="0"/>
          </a:p>
          <a:p>
            <a:pPr marL="1314450" lvl="2" indent="-400050">
              <a:buFont typeface="+mj-lt"/>
              <a:buAutoNum type="arabicParenR" startAt="2"/>
            </a:pPr>
            <a:r>
              <a:rPr lang="en-US" altLang="ko-KR" dirty="0"/>
              <a:t>API </a:t>
            </a:r>
            <a:r>
              <a:rPr lang="ko-KR" altLang="en-US" dirty="0"/>
              <a:t>서버에 수집한 데이터 전송</a:t>
            </a:r>
            <a:endParaRPr lang="en-US" altLang="ko-KR" dirty="0"/>
          </a:p>
          <a:p>
            <a:pPr lvl="3"/>
            <a:r>
              <a:rPr lang="en-US" altLang="ko-KR" dirty="0"/>
              <a:t>API</a:t>
            </a:r>
            <a:r>
              <a:rPr lang="ko-KR" altLang="en-US" dirty="0"/>
              <a:t>에 데이터 처리 요청 및 결과 수신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4E8D7-EF20-46B5-9456-3AFD4DB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E2FFCC-076A-4F80-BE12-C638D9399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459" y="3194233"/>
            <a:ext cx="4438650" cy="302895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262C39C-C4D2-44AA-B6C9-2435596E1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244" y="4200783"/>
            <a:ext cx="4657355" cy="20224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4350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674D-3E13-4645-AFA3-7F47910F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FACC1-A24B-44BC-93FD-A69111E4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 </a:t>
            </a:r>
            <a:r>
              <a:rPr lang="ko-KR" altLang="en-US"/>
              <a:t>데이터 수집</a:t>
            </a:r>
            <a:endParaRPr lang="en-US" altLang="ko-KR" dirty="0"/>
          </a:p>
          <a:p>
            <a:pPr lvl="1"/>
            <a:r>
              <a:rPr lang="ko-KR" altLang="en-US" dirty="0"/>
              <a:t>구현 방식</a:t>
            </a:r>
            <a:endParaRPr lang="en-US" altLang="ko-KR" dirty="0"/>
          </a:p>
          <a:p>
            <a:pPr marL="1314450" lvl="2" indent="-400050">
              <a:buFont typeface="+mj-lt"/>
              <a:buAutoNum type="arabicParenR" startAt="3"/>
            </a:pPr>
            <a:r>
              <a:rPr lang="ko-KR" altLang="en-US"/>
              <a:t>데이터 가공 및 수집된 데이터 저장</a:t>
            </a:r>
          </a:p>
          <a:p>
            <a:pPr lvl="3"/>
            <a:r>
              <a:rPr lang="ko-KR" altLang="en-US"/>
              <a:t>수집한 데이터의 신뢰성 검토</a:t>
            </a:r>
            <a:endParaRPr lang="en-US" altLang="ko-KR"/>
          </a:p>
          <a:p>
            <a:pPr lvl="4"/>
            <a:r>
              <a:rPr lang="en-US" altLang="ko-KR"/>
              <a:t>‘</a:t>
            </a:r>
            <a:r>
              <a:rPr lang="ko-KR" altLang="en-US"/>
              <a:t>주차장 금지</a:t>
            </a:r>
            <a:r>
              <a:rPr lang="en-US" altLang="ko-KR"/>
              <a:t>’</a:t>
            </a:r>
            <a:r>
              <a:rPr lang="ko-KR" altLang="en-US"/>
              <a:t> 데이터 활용</a:t>
            </a:r>
            <a:endParaRPr lang="en-US" altLang="ko-KR"/>
          </a:p>
          <a:p>
            <a:pPr lvl="4"/>
            <a:r>
              <a:rPr lang="ko-KR" altLang="en-US"/>
              <a:t>사용자의 이전 활동내역 분석 및 검토</a:t>
            </a:r>
            <a:endParaRPr lang="en-US" altLang="ko-KR"/>
          </a:p>
          <a:p>
            <a:pPr lvl="3"/>
            <a:r>
              <a:rPr lang="ko-KR" altLang="en-US"/>
              <a:t>사용자 관련 데이터의 중복 입력 방지</a:t>
            </a:r>
            <a:endParaRPr lang="en-US" altLang="ko-KR"/>
          </a:p>
          <a:p>
            <a:pPr lvl="4"/>
            <a:r>
              <a:rPr lang="ko-KR" altLang="en-US"/>
              <a:t>특정 사용자가 과도하게 시스템에 영향을 미치는 것을 방지</a:t>
            </a:r>
            <a:endParaRPr lang="en-US" altLang="ko-KR"/>
          </a:p>
          <a:p>
            <a:pPr lvl="3"/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4E8D7-EF20-46B5-9456-3AFD4DB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947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1">
            <a:extLst>
              <a:ext uri="{FF2B5EF4-FFF2-40B4-BE49-F238E27FC236}">
                <a16:creationId xmlns:a16="http://schemas.microsoft.com/office/drawing/2014/main" id="{B603DC17-43B4-455E-A58D-FBE12D8A4B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5174" y="274839"/>
            <a:ext cx="2070391" cy="111392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A34C498-390E-481F-8F91-A6BBB2AE6E8D}"/>
              </a:ext>
            </a:extLst>
          </p:cNvPr>
          <p:cNvCxnSpPr>
            <a:cxnSpLocks/>
          </p:cNvCxnSpPr>
          <p:nvPr/>
        </p:nvCxnSpPr>
        <p:spPr>
          <a:xfrm>
            <a:off x="428098" y="1228725"/>
            <a:ext cx="514877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6A7C30E-987E-4EA6-A6E4-EB264B46684C}"/>
              </a:ext>
            </a:extLst>
          </p:cNvPr>
          <p:cNvSpPr txBox="1"/>
          <p:nvPr/>
        </p:nvSpPr>
        <p:spPr>
          <a:xfrm>
            <a:off x="1765133" y="1962989"/>
            <a:ext cx="399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 인식</a:t>
            </a:r>
          </a:p>
        </p:txBody>
      </p:sp>
      <p:sp>
        <p:nvSpPr>
          <p:cNvPr id="45" name="평행 사변형 44">
            <a:extLst>
              <a:ext uri="{FF2B5EF4-FFF2-40B4-BE49-F238E27FC236}">
                <a16:creationId xmlns:a16="http://schemas.microsoft.com/office/drawing/2014/main" id="{5903B4C5-4857-4488-B988-123FD1685B1A}"/>
              </a:ext>
            </a:extLst>
          </p:cNvPr>
          <p:cNvSpPr/>
          <p:nvPr/>
        </p:nvSpPr>
        <p:spPr>
          <a:xfrm>
            <a:off x="6973351" y="0"/>
            <a:ext cx="4943475" cy="6858000"/>
          </a:xfrm>
          <a:prstGeom prst="parallelogram">
            <a:avLst>
              <a:gd name="adj" fmla="val 34441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9A0854-8C98-4C96-B0F5-09359235213B}"/>
              </a:ext>
            </a:extLst>
          </p:cNvPr>
          <p:cNvSpPr txBox="1"/>
          <p:nvPr/>
        </p:nvSpPr>
        <p:spPr>
          <a:xfrm>
            <a:off x="447246" y="1716768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6000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681BC2-0C4E-42E9-86FA-E273D5FE75CF}"/>
              </a:ext>
            </a:extLst>
          </p:cNvPr>
          <p:cNvSpPr txBox="1"/>
          <p:nvPr/>
        </p:nvSpPr>
        <p:spPr>
          <a:xfrm>
            <a:off x="1765133" y="3135401"/>
            <a:ext cx="399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생태계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5EFBB-3CCB-4A5B-8FFD-286322F7888B}"/>
              </a:ext>
            </a:extLst>
          </p:cNvPr>
          <p:cNvSpPr txBox="1"/>
          <p:nvPr/>
        </p:nvSpPr>
        <p:spPr>
          <a:xfrm>
            <a:off x="447246" y="2889180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87E43B-F014-460B-BAF8-2AABB131D712}"/>
              </a:ext>
            </a:extLst>
          </p:cNvPr>
          <p:cNvSpPr txBox="1"/>
          <p:nvPr/>
        </p:nvSpPr>
        <p:spPr>
          <a:xfrm>
            <a:off x="1763627" y="4395336"/>
            <a:ext cx="399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554B80-848B-45FE-AF70-C6713E2DC10C}"/>
              </a:ext>
            </a:extLst>
          </p:cNvPr>
          <p:cNvSpPr txBox="1"/>
          <p:nvPr/>
        </p:nvSpPr>
        <p:spPr>
          <a:xfrm>
            <a:off x="445740" y="4149115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AB783E-14C5-47CB-B9E6-16CFE4C937C7}"/>
              </a:ext>
            </a:extLst>
          </p:cNvPr>
          <p:cNvSpPr txBox="1"/>
          <p:nvPr/>
        </p:nvSpPr>
        <p:spPr>
          <a:xfrm>
            <a:off x="1763627" y="5567748"/>
            <a:ext cx="399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A3A1DF-BA25-4D8D-85B6-EABEFA48327B}"/>
              </a:ext>
            </a:extLst>
          </p:cNvPr>
          <p:cNvSpPr txBox="1"/>
          <p:nvPr/>
        </p:nvSpPr>
        <p:spPr>
          <a:xfrm>
            <a:off x="445740" y="5321527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18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674D-3E13-4645-AFA3-7F47910F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FACC1-A24B-44BC-93FD-A69111E4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데이터 수집</a:t>
            </a:r>
            <a:endParaRPr lang="en-US" altLang="ko-KR" dirty="0"/>
          </a:p>
          <a:p>
            <a:pPr lvl="1"/>
            <a:r>
              <a:rPr lang="ko-KR" altLang="en-US" dirty="0"/>
              <a:t>구현 방식</a:t>
            </a:r>
            <a:endParaRPr lang="en-US" altLang="ko-KR" dirty="0"/>
          </a:p>
          <a:p>
            <a:pPr marL="1314450" lvl="2" indent="-400050">
              <a:buFont typeface="+mj-lt"/>
              <a:buAutoNum type="arabicParenR" startAt="3"/>
            </a:pPr>
            <a:r>
              <a:rPr lang="ko-KR" altLang="en-US" dirty="0"/>
              <a:t>데이터 가공 및 수집된 데이터 저장</a:t>
            </a:r>
          </a:p>
          <a:p>
            <a:pPr lvl="3"/>
            <a:r>
              <a:rPr lang="ko-KR" altLang="en-US" dirty="0"/>
              <a:t>데이터 저장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4E8D7-EF20-46B5-9456-3AFD4DB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30</a:t>
            </a:fld>
            <a:endParaRPr lang="ko-KR" altLang="en-US"/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596E8C57-5C4C-4ADA-B9AE-B5F897E89ED1}"/>
              </a:ext>
            </a:extLst>
          </p:cNvPr>
          <p:cNvGraphicFramePr>
            <a:graphicFrameLocks noGrp="1"/>
          </p:cNvGraphicFramePr>
          <p:nvPr/>
        </p:nvGraphicFramePr>
        <p:xfrm>
          <a:off x="1595120" y="2803771"/>
          <a:ext cx="8583277" cy="319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53898">
                  <a:extLst>
                    <a:ext uri="{9D8B030D-6E8A-4147-A177-3AD203B41FA5}">
                      <a16:colId xmlns:a16="http://schemas.microsoft.com/office/drawing/2014/main" val="177883465"/>
                    </a:ext>
                  </a:extLst>
                </a:gridCol>
                <a:gridCol w="4429379">
                  <a:extLst>
                    <a:ext uri="{9D8B030D-6E8A-4147-A177-3AD203B41FA5}">
                      <a16:colId xmlns:a16="http://schemas.microsoft.com/office/drawing/2014/main" val="394845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Collection 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Collection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정의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992049"/>
                  </a:ext>
                </a:extLst>
              </a:tr>
              <a:tr h="3163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USERS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회원가입한 사용자에 대한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46604"/>
                  </a:ext>
                </a:extLst>
              </a:tr>
              <a:tr h="6057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ZONES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사용자가 추천혹은 비추천한 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주차공간에 대한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494620"/>
                  </a:ext>
                </a:extLst>
              </a:tr>
              <a:tr h="6057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PARKLOTS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클러스터링을 거쳐 생성된 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주차장에 대한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205043"/>
                  </a:ext>
                </a:extLst>
              </a:tr>
              <a:tr h="3163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RATES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주차장 평가에 대한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526227"/>
                  </a:ext>
                </a:extLst>
              </a:tr>
              <a:tr h="3163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COMMENTS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주차장 후기에 대한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784774"/>
                  </a:ext>
                </a:extLst>
              </a:tr>
            </a:tbl>
          </a:graphicData>
        </a:graphic>
      </p:graphicFrame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067DEEEC-3A58-497F-8281-62BD8DC68E01}"/>
              </a:ext>
            </a:extLst>
          </p:cNvPr>
          <p:cNvGraphicFramePr>
            <a:graphicFrameLocks noGrp="1"/>
          </p:cNvGraphicFramePr>
          <p:nvPr/>
        </p:nvGraphicFramePr>
        <p:xfrm>
          <a:off x="5750560" y="1360351"/>
          <a:ext cx="4427837" cy="12774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2744">
                  <a:extLst>
                    <a:ext uri="{9D8B030D-6E8A-4147-A177-3AD203B41FA5}">
                      <a16:colId xmlns:a16="http://schemas.microsoft.com/office/drawing/2014/main" val="177883465"/>
                    </a:ext>
                  </a:extLst>
                </a:gridCol>
                <a:gridCol w="2465093">
                  <a:extLst>
                    <a:ext uri="{9D8B030D-6E8A-4147-A177-3AD203B41FA5}">
                      <a16:colId xmlns:a16="http://schemas.microsoft.com/office/drawing/2014/main" val="394845647"/>
                    </a:ext>
                  </a:extLst>
                </a:gridCol>
              </a:tblGrid>
              <a:tr h="3514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NoSQL DB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Mongo 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992049"/>
                  </a:ext>
                </a:extLst>
              </a:tr>
              <a:tr h="4349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객체 모델링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Tool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Mongoose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46604"/>
                  </a:ext>
                </a:extLst>
              </a:tr>
              <a:tr h="4323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collection option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timestamps : 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494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904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674D-3E13-4645-AFA3-7F47910F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FACC1-A24B-44BC-93FD-A69111E4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 데이터 분석 </a:t>
            </a:r>
            <a:r>
              <a:rPr lang="en-US" altLang="ko-KR"/>
              <a:t>– </a:t>
            </a:r>
            <a:r>
              <a:rPr lang="ko-KR" altLang="en-US"/>
              <a:t>신규 주차장 선정</a:t>
            </a:r>
            <a:endParaRPr lang="en-US" altLang="ko-KR"/>
          </a:p>
          <a:p>
            <a:pPr lvl="1"/>
            <a:r>
              <a:rPr lang="ko-KR" altLang="en-US"/>
              <a:t>목표</a:t>
            </a:r>
            <a:endParaRPr lang="en-US" altLang="ko-KR"/>
          </a:p>
          <a:p>
            <a:pPr lvl="2"/>
            <a:r>
              <a:rPr lang="ko-KR" altLang="en-US"/>
              <a:t>추천받은 후보지로부터 신규 주차장을 선정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동작 과정</a:t>
            </a:r>
            <a:endParaRPr lang="en-US" altLang="ko-KR"/>
          </a:p>
          <a:p>
            <a:pPr marL="1314450" lvl="2" indent="-400050">
              <a:buFont typeface="+mj-lt"/>
              <a:buAutoNum type="arabicParenR"/>
            </a:pPr>
            <a:r>
              <a:rPr lang="ko-KR" altLang="en-US"/>
              <a:t>후보지 중요도 계산</a:t>
            </a:r>
            <a:endParaRPr lang="en-US" altLang="ko-KR"/>
          </a:p>
          <a:p>
            <a:pPr marL="1314450" lvl="2" indent="-400050">
              <a:buFont typeface="+mj-lt"/>
              <a:buAutoNum type="arabicParenR"/>
            </a:pPr>
            <a:r>
              <a:rPr lang="ko-KR" altLang="en-US"/>
              <a:t>가중치 기반 선별</a:t>
            </a:r>
            <a:endParaRPr lang="en-US" altLang="ko-KR"/>
          </a:p>
          <a:p>
            <a:pPr marL="1314450" lvl="2" indent="-400050">
              <a:buFont typeface="+mj-lt"/>
              <a:buAutoNum type="arabicParenR"/>
            </a:pPr>
            <a:r>
              <a:rPr lang="ko-KR" altLang="en-US"/>
              <a:t>중복 영역 결합 및 대표지 선정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4E8D7-EF20-46B5-9456-3AFD4DB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078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674D-3E13-4645-AFA3-7F47910F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F0FACC1-A24B-44BC-93FD-A69111E46A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/>
                  <a:t> </a:t>
                </a:r>
                <a:r>
                  <a:rPr lang="ko-KR" altLang="en-US"/>
                  <a:t>데이터 분석 </a:t>
                </a:r>
                <a:r>
                  <a:rPr lang="en-US" altLang="ko-KR"/>
                  <a:t>– </a:t>
                </a:r>
                <a:r>
                  <a:rPr lang="ko-KR" altLang="en-US"/>
                  <a:t>신규 주차장 선정</a:t>
                </a:r>
                <a:endParaRPr lang="en-US" altLang="ko-KR"/>
              </a:p>
              <a:p>
                <a:pPr lvl="1"/>
                <a:r>
                  <a:rPr lang="ko-KR" altLang="en-US"/>
                  <a:t>구현 방식</a:t>
                </a:r>
                <a:endParaRPr lang="en-US" altLang="ko-KR"/>
              </a:p>
              <a:p>
                <a:pPr marL="1314450" lvl="2" indent="-400050">
                  <a:buFont typeface="+mj-lt"/>
                  <a:buAutoNum type="arabicParenR"/>
                </a:pPr>
                <a:r>
                  <a:rPr lang="ko-KR" altLang="en-US"/>
                  <a:t>후보지 중요도 계산</a:t>
                </a:r>
                <a:endParaRPr lang="en-US" altLang="ko-KR"/>
              </a:p>
              <a:p>
                <a:pPr lvl="3"/>
                <a:r>
                  <a:rPr lang="ko-KR" altLang="en-US"/>
                  <a:t>포인트로부터 정해진 거리</a:t>
                </a:r>
                <a:r>
                  <a:rPr lang="en-US" altLang="ko-KR"/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/>
                  <a:t>)</a:t>
                </a:r>
                <a:r>
                  <a:rPr lang="ko-KR" altLang="en-US"/>
                  <a:t> 내에 </a:t>
                </a:r>
                <a:br>
                  <a:rPr lang="en-US" altLang="ko-KR"/>
                </a:br>
                <a:r>
                  <a:rPr lang="ko-KR" altLang="en-US"/>
                  <a:t>몇 개의 포인트가 존재하는지 계산</a:t>
                </a:r>
                <a:endParaRPr lang="en-US" altLang="ko-KR"/>
              </a:p>
              <a:p>
                <a:pPr lvl="3"/>
                <a:endParaRPr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F0FACC1-A24B-44BC-93FD-A69111E46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4E8D7-EF20-46B5-9456-3AFD4DB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F4FCDA-8155-4068-963A-202EB92383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10170" r="43550" b="35836"/>
          <a:stretch/>
        </p:blipFill>
        <p:spPr>
          <a:xfrm>
            <a:off x="1441449" y="3202179"/>
            <a:ext cx="4330701" cy="307562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3578C4-8B4C-4441-9155-7F97CE558E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9" t="10336" r="18788" b="10528"/>
          <a:stretch/>
        </p:blipFill>
        <p:spPr>
          <a:xfrm>
            <a:off x="6137272" y="2107267"/>
            <a:ext cx="5264151" cy="417159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540512-CE25-461A-9A70-E847B90E7043}"/>
              </a:ext>
            </a:extLst>
          </p:cNvPr>
          <p:cNvCxnSpPr>
            <a:cxnSpLocks/>
          </p:cNvCxnSpPr>
          <p:nvPr/>
        </p:nvCxnSpPr>
        <p:spPr>
          <a:xfrm flipV="1">
            <a:off x="2660650" y="3778250"/>
            <a:ext cx="508000" cy="50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F3E95B-2178-4197-B5BF-CABE1C9446A3}"/>
                  </a:ext>
                </a:extLst>
              </p:cNvPr>
              <p:cNvSpPr txBox="1"/>
              <p:nvPr/>
            </p:nvSpPr>
            <p:spPr>
              <a:xfrm>
                <a:off x="2607927" y="3732778"/>
                <a:ext cx="3575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F3E95B-2178-4197-B5BF-CABE1C944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927" y="3732778"/>
                <a:ext cx="3575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979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674D-3E13-4645-AFA3-7F47910F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FACC1-A24B-44BC-93FD-A69111E4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 </a:t>
            </a:r>
            <a:r>
              <a:rPr lang="ko-KR" altLang="en-US"/>
              <a:t>데이터 분석 </a:t>
            </a:r>
            <a:r>
              <a:rPr lang="en-US" altLang="ko-KR"/>
              <a:t>– </a:t>
            </a:r>
            <a:r>
              <a:rPr lang="ko-KR" altLang="en-US"/>
              <a:t>신규 주차장 선정</a:t>
            </a:r>
            <a:endParaRPr lang="en-US" altLang="ko-KR"/>
          </a:p>
          <a:p>
            <a:pPr lvl="1"/>
            <a:r>
              <a:rPr lang="ko-KR" altLang="en-US"/>
              <a:t>구현 방식</a:t>
            </a:r>
            <a:endParaRPr lang="en-US" altLang="ko-KR"/>
          </a:p>
          <a:p>
            <a:pPr marL="1314450" lvl="2" indent="-400050">
              <a:buFont typeface="+mj-lt"/>
              <a:buAutoNum type="arabicParenR" startAt="2"/>
            </a:pPr>
            <a:r>
              <a:rPr lang="ko-KR" altLang="en-US"/>
              <a:t>가중치 기반 선별</a:t>
            </a:r>
            <a:endParaRPr lang="en-US" altLang="ko-KR"/>
          </a:p>
          <a:p>
            <a:pPr lvl="3"/>
            <a:r>
              <a:rPr lang="ko-KR" altLang="en-US"/>
              <a:t>중요도 값의 크기가 큰 상위 </a:t>
            </a:r>
            <a:r>
              <a:rPr lang="en-US" altLang="ko-KR"/>
              <a:t>20%</a:t>
            </a:r>
            <a:r>
              <a:rPr lang="ko-KR" altLang="en-US"/>
              <a:t>의 포인트를 제외한 나머지 포인트 제거</a:t>
            </a:r>
            <a:endParaRPr lang="en-US" altLang="ko-KR"/>
          </a:p>
          <a:p>
            <a:pPr lvl="3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4E8D7-EF20-46B5-9456-3AFD4DB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23ACCE5-2DF2-4203-8E49-8817083F3B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0" t="9714" r="16621" b="12095"/>
          <a:stretch/>
        </p:blipFill>
        <p:spPr>
          <a:xfrm>
            <a:off x="3658288" y="2825938"/>
            <a:ext cx="4668380" cy="345291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3819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674D-3E13-4645-AFA3-7F47910F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FACC1-A24B-44BC-93FD-A69111E4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 </a:t>
            </a:r>
            <a:r>
              <a:rPr lang="ko-KR" altLang="en-US"/>
              <a:t>데이터 분석 </a:t>
            </a:r>
            <a:r>
              <a:rPr lang="en-US" altLang="ko-KR"/>
              <a:t>– </a:t>
            </a:r>
            <a:r>
              <a:rPr lang="ko-KR" altLang="en-US"/>
              <a:t>신규 주차장 선정</a:t>
            </a:r>
            <a:endParaRPr lang="en-US" altLang="ko-KR"/>
          </a:p>
          <a:p>
            <a:pPr lvl="1"/>
            <a:r>
              <a:rPr lang="ko-KR" altLang="en-US"/>
              <a:t>구현 방식</a:t>
            </a:r>
            <a:endParaRPr lang="en-US" altLang="ko-KR"/>
          </a:p>
          <a:p>
            <a:pPr marL="1314450" lvl="2" indent="-400050">
              <a:buFont typeface="+mj-lt"/>
              <a:buAutoNum type="arabicParenR" startAt="3"/>
            </a:pPr>
            <a:r>
              <a:rPr lang="ko-KR" altLang="en-US"/>
              <a:t>중복 영역 결합 및 대표지 선정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4E8D7-EF20-46B5-9456-3AFD4DB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18A470-D1E8-4C89-8309-1762E87881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7" t="41099" r="32926" b="22714"/>
          <a:stretch/>
        </p:blipFill>
        <p:spPr>
          <a:xfrm>
            <a:off x="6867192" y="2778621"/>
            <a:ext cx="4230069" cy="326334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1E3631-6014-4EDE-BCC3-6C733F62B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97" y="2771996"/>
            <a:ext cx="4794438" cy="326334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7D236E-9897-4C85-9A61-9E69D13274FD}"/>
              </a:ext>
            </a:extLst>
          </p:cNvPr>
          <p:cNvSpPr txBox="1"/>
          <p:nvPr/>
        </p:nvSpPr>
        <p:spPr>
          <a:xfrm>
            <a:off x="1737498" y="2861561"/>
            <a:ext cx="47944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가중치 기반 중점 선정</a:t>
            </a:r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sz="1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61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674D-3E13-4645-AFA3-7F47910F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FACC1-A24B-44BC-93FD-A69111E4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 </a:t>
            </a:r>
            <a:r>
              <a:rPr lang="ko-KR" altLang="en-US"/>
              <a:t>데이터 분석 </a:t>
            </a:r>
            <a:r>
              <a:rPr lang="en-US" altLang="ko-KR"/>
              <a:t>– </a:t>
            </a:r>
            <a:r>
              <a:rPr lang="ko-KR" altLang="en-US"/>
              <a:t>신규 주차장 선정</a:t>
            </a:r>
            <a:endParaRPr lang="en-US" altLang="ko-KR"/>
          </a:p>
          <a:p>
            <a:pPr lvl="1"/>
            <a:r>
              <a:rPr lang="ko-KR" altLang="en-US"/>
              <a:t>구현 방식</a:t>
            </a:r>
            <a:endParaRPr lang="en-US" altLang="ko-KR"/>
          </a:p>
          <a:p>
            <a:pPr marL="1314450" lvl="2" indent="-400050">
              <a:buFont typeface="+mj-lt"/>
              <a:buAutoNum type="arabicParenR" startAt="3"/>
            </a:pPr>
            <a:r>
              <a:rPr lang="ko-KR" altLang="en-US"/>
              <a:t>중복 영역 결합 및 대표지 선정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4E8D7-EF20-46B5-9456-3AFD4DB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48CECD-FA12-4B87-8116-D8F8BD667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0" t="38779" r="21346" b="13521"/>
          <a:stretch/>
        </p:blipFill>
        <p:spPr>
          <a:xfrm>
            <a:off x="3520695" y="2372568"/>
            <a:ext cx="5150610" cy="390523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8140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674D-3E13-4645-AFA3-7F47910F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FACC1-A24B-44BC-93FD-A69111E4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 </a:t>
            </a:r>
            <a:r>
              <a:rPr lang="ko-KR" altLang="en-US"/>
              <a:t>데이터 분석 </a:t>
            </a:r>
            <a:r>
              <a:rPr lang="en-US" altLang="ko-KR"/>
              <a:t>– </a:t>
            </a:r>
            <a:r>
              <a:rPr lang="ko-KR" altLang="en-US"/>
              <a:t>신규 주차장 선정</a:t>
            </a:r>
            <a:endParaRPr lang="en-US" altLang="ko-KR"/>
          </a:p>
          <a:p>
            <a:pPr lvl="1"/>
            <a:r>
              <a:rPr lang="ko-KR" altLang="en-US"/>
              <a:t>전체 동작 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4E8D7-EF20-46B5-9456-3AFD4DB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7E5326-CB84-4693-84E2-F6A8AD7BFB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" t="9710" r="15940" b="9019"/>
          <a:stretch/>
        </p:blipFill>
        <p:spPr>
          <a:xfrm>
            <a:off x="3079123" y="1932236"/>
            <a:ext cx="6033753" cy="434662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1651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CC08E25-F03B-4086-97AB-1A77C2968BD8}"/>
              </a:ext>
            </a:extLst>
          </p:cNvPr>
          <p:cNvSpPr txBox="1"/>
          <p:nvPr/>
        </p:nvSpPr>
        <p:spPr>
          <a:xfrm>
            <a:off x="10065158" y="5733997"/>
            <a:ext cx="1797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/>
              <a:t>: </a:t>
            </a:r>
            <a:r>
              <a:rPr lang="ko-KR" altLang="en-US" sz="1400"/>
              <a:t>주차된 킥보드</a:t>
            </a:r>
            <a:endParaRPr lang="en-US" altLang="ko-KR" sz="1400"/>
          </a:p>
          <a:p>
            <a:r>
              <a:rPr lang="en-US" altLang="ko-KR" sz="1400"/>
              <a:t>: </a:t>
            </a:r>
            <a:r>
              <a:rPr lang="ko-KR" altLang="en-US" sz="1400"/>
              <a:t>건물 입구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4119056-C687-4D46-89C5-06617FC81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</a:t>
            </a:r>
            <a:r>
              <a:rPr lang="ko-KR" altLang="en-US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C7538-75F2-4AEA-AD60-6884800E9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데이터 분석 </a:t>
            </a:r>
            <a:r>
              <a:rPr lang="en-US" altLang="ko-KR"/>
              <a:t>– </a:t>
            </a:r>
            <a:r>
              <a:rPr lang="ko-KR" altLang="en-US"/>
              <a:t>실험 데이터</a:t>
            </a:r>
            <a:endParaRPr lang="en-US" altLang="ko-KR"/>
          </a:p>
          <a:p>
            <a:pPr lvl="1"/>
            <a:r>
              <a:rPr lang="ko-KR" altLang="en-US"/>
              <a:t>실제 전동킥보드 사용자는 어디에 주차하고 있는가</a:t>
            </a:r>
            <a:r>
              <a:rPr lang="en-US" altLang="ko-KR"/>
              <a:t>?</a:t>
            </a:r>
          </a:p>
          <a:p>
            <a:pPr lvl="2"/>
            <a:r>
              <a:rPr lang="ko-KR" altLang="en-US"/>
              <a:t>전동킥보드 공유업체 </a:t>
            </a:r>
            <a:r>
              <a:rPr lang="en-US" altLang="ko-KR"/>
              <a:t>‘Swing’</a:t>
            </a:r>
            <a:r>
              <a:rPr lang="ko-KR" altLang="en-US"/>
              <a:t>의 데이터 활용</a:t>
            </a:r>
            <a:endParaRPr lang="en-US" altLang="ko-KR"/>
          </a:p>
          <a:p>
            <a:pPr lvl="2"/>
            <a:r>
              <a:rPr lang="ko-KR" altLang="en-US"/>
              <a:t>건물 입구 근처에 킥보드를 주차하기를 선호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D68BC6-1D35-4E9B-916D-1BEE323E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50B10D-A771-46F9-8070-B64116B99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18" b="30892"/>
          <a:stretch/>
        </p:blipFill>
        <p:spPr>
          <a:xfrm>
            <a:off x="8870170" y="3252059"/>
            <a:ext cx="2083332" cy="22607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1A7204-5E5B-433B-A27A-E25C4D8C24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88" b="29823"/>
          <a:stretch/>
        </p:blipFill>
        <p:spPr>
          <a:xfrm>
            <a:off x="6423828" y="3252059"/>
            <a:ext cx="2083332" cy="22607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0407BC-3754-4FE6-8D88-EC269B6FE0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128" b="29683"/>
          <a:stretch/>
        </p:blipFill>
        <p:spPr>
          <a:xfrm>
            <a:off x="3977486" y="3252059"/>
            <a:ext cx="2083332" cy="226077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6538F29F-730B-4413-B5BA-F63D3E9AC48D}"/>
              </a:ext>
            </a:extLst>
          </p:cNvPr>
          <p:cNvSpPr/>
          <p:nvPr/>
        </p:nvSpPr>
        <p:spPr>
          <a:xfrm>
            <a:off x="7425489" y="4715674"/>
            <a:ext cx="80010" cy="80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2DEC652-778D-428F-8C3B-D82660D15CD6}"/>
              </a:ext>
            </a:extLst>
          </p:cNvPr>
          <p:cNvSpPr/>
          <p:nvPr/>
        </p:nvSpPr>
        <p:spPr>
          <a:xfrm>
            <a:off x="10053391" y="4102264"/>
            <a:ext cx="80010" cy="80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1A9FAA2-00B3-4D90-9D50-866F276CBD73}"/>
              </a:ext>
            </a:extLst>
          </p:cNvPr>
          <p:cNvSpPr/>
          <p:nvPr/>
        </p:nvSpPr>
        <p:spPr>
          <a:xfrm>
            <a:off x="10321996" y="3633634"/>
            <a:ext cx="80010" cy="80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04709B9-DA0B-41F0-9198-A251302031F3}"/>
              </a:ext>
            </a:extLst>
          </p:cNvPr>
          <p:cNvSpPr/>
          <p:nvPr/>
        </p:nvSpPr>
        <p:spPr>
          <a:xfrm>
            <a:off x="10281991" y="4948084"/>
            <a:ext cx="80010" cy="80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811213-1BCF-4391-8427-916A54B4ECC6}"/>
              </a:ext>
            </a:extLst>
          </p:cNvPr>
          <p:cNvSpPr/>
          <p:nvPr/>
        </p:nvSpPr>
        <p:spPr>
          <a:xfrm>
            <a:off x="9596191" y="5188114"/>
            <a:ext cx="80010" cy="80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F85053A-47FE-491C-B1AD-83D5999A04D0}"/>
              </a:ext>
            </a:extLst>
          </p:cNvPr>
          <p:cNvSpPr/>
          <p:nvPr/>
        </p:nvSpPr>
        <p:spPr>
          <a:xfrm>
            <a:off x="5059266" y="4261233"/>
            <a:ext cx="80010" cy="80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C0242D1-EB01-480F-AFD0-335F0B60B52F}"/>
              </a:ext>
            </a:extLst>
          </p:cNvPr>
          <p:cNvSpPr/>
          <p:nvPr/>
        </p:nvSpPr>
        <p:spPr>
          <a:xfrm>
            <a:off x="4493481" y="4696138"/>
            <a:ext cx="80010" cy="80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246E0D2-4C9B-48CA-98F0-1D420F183B8B}"/>
              </a:ext>
            </a:extLst>
          </p:cNvPr>
          <p:cNvSpPr/>
          <p:nvPr/>
        </p:nvSpPr>
        <p:spPr>
          <a:xfrm>
            <a:off x="5980808" y="4484594"/>
            <a:ext cx="80010" cy="80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C748B2A-7F9B-40E0-8AA6-96ECBDA954B7}"/>
              </a:ext>
            </a:extLst>
          </p:cNvPr>
          <p:cNvSpPr/>
          <p:nvPr/>
        </p:nvSpPr>
        <p:spPr>
          <a:xfrm>
            <a:off x="5309297" y="4301238"/>
            <a:ext cx="80010" cy="80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7FADC12-887A-4E24-AD52-8393D8D03B96}"/>
              </a:ext>
            </a:extLst>
          </p:cNvPr>
          <p:cNvSpPr/>
          <p:nvPr/>
        </p:nvSpPr>
        <p:spPr>
          <a:xfrm>
            <a:off x="9927102" y="6055252"/>
            <a:ext cx="142676" cy="139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375F2D-8C65-4CD2-BAA5-ABA69D38F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0570" y="5804650"/>
            <a:ext cx="214538" cy="219901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4B4A9EC2-7C0B-4F18-ADBF-9AFA4168906A}"/>
              </a:ext>
            </a:extLst>
          </p:cNvPr>
          <p:cNvSpPr/>
          <p:nvPr/>
        </p:nvSpPr>
        <p:spPr>
          <a:xfrm>
            <a:off x="4179156" y="4527923"/>
            <a:ext cx="80010" cy="80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59EF064-ABDF-43C3-B95D-AD250E4DC2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92" t="22950" r="92" b="31884"/>
          <a:stretch/>
        </p:blipFill>
        <p:spPr>
          <a:xfrm>
            <a:off x="1390235" y="3327398"/>
            <a:ext cx="2218301" cy="216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38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19056-C687-4D46-89C5-06617FC81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</a:t>
            </a:r>
            <a:r>
              <a:rPr lang="ko-KR" altLang="en-US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C7538-75F2-4AEA-AD60-6884800E9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데이터 분석 </a:t>
            </a:r>
            <a:r>
              <a:rPr lang="en-US" altLang="ko-KR"/>
              <a:t>– </a:t>
            </a:r>
            <a:r>
              <a:rPr lang="ko-KR" altLang="en-US"/>
              <a:t>실험 데이터</a:t>
            </a:r>
            <a:endParaRPr lang="en-US" altLang="ko-KR"/>
          </a:p>
          <a:p>
            <a:pPr lvl="1"/>
            <a:r>
              <a:rPr lang="ko-KR" altLang="en-US"/>
              <a:t>정보 기술관 학생들이 생각하는 적합한 주차 지역은 어디인가</a:t>
            </a:r>
            <a:r>
              <a:rPr lang="en-US" altLang="ko-KR"/>
              <a:t>?</a:t>
            </a:r>
          </a:p>
          <a:p>
            <a:pPr lvl="2"/>
            <a:r>
              <a:rPr lang="ko-KR" altLang="en-US"/>
              <a:t>학우들을 대상으로 테스트 시행</a:t>
            </a:r>
            <a:endParaRPr lang="en-US" altLang="ko-KR"/>
          </a:p>
          <a:p>
            <a:pPr lvl="2"/>
            <a:r>
              <a:rPr lang="ko-KR" altLang="en-US"/>
              <a:t>정기관 입구 근처</a:t>
            </a:r>
            <a:r>
              <a:rPr lang="en-US" altLang="ko-KR"/>
              <a:t>, </a:t>
            </a:r>
            <a:r>
              <a:rPr lang="ko-KR" altLang="en-US"/>
              <a:t>교통에 지장을 적게 줄 것으로 예상되는 위치를 선호</a:t>
            </a:r>
            <a:endParaRPr lang="en-US" altLang="ko-KR"/>
          </a:p>
          <a:p>
            <a:pPr marL="1371600" lvl="3" indent="0">
              <a:buNone/>
            </a:pPr>
            <a:r>
              <a:rPr lang="ko-KR" altLang="en-US"/>
              <a:t>→ 이전 결과와 유사한 동향을 보여줌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D68BC6-1D35-4E9B-916D-1BEE323E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A3C245-44F0-4A8F-B862-8FADAC698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134" y="3280951"/>
            <a:ext cx="3997732" cy="27849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51CAE-847B-4057-9761-CB15611C467A}"/>
              </a:ext>
            </a:extLst>
          </p:cNvPr>
          <p:cNvSpPr txBox="1"/>
          <p:nvPr/>
        </p:nvSpPr>
        <p:spPr>
          <a:xfrm>
            <a:off x="9949202" y="5981640"/>
            <a:ext cx="17974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/>
              <a:t>: </a:t>
            </a:r>
            <a:r>
              <a:rPr lang="ko-KR" altLang="en-US" sz="1400"/>
              <a:t>주차장 선정 결과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7DDF54F-8B1A-46ED-9522-221410B176BC}"/>
              </a:ext>
            </a:extLst>
          </p:cNvPr>
          <p:cNvSpPr/>
          <p:nvPr/>
        </p:nvSpPr>
        <p:spPr>
          <a:xfrm>
            <a:off x="9811146" y="6065888"/>
            <a:ext cx="142676" cy="139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04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674D-3E13-4645-AFA3-7F47910F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FACC1-A24B-44BC-93FD-A69111E4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신규 주차장 업데이트</a:t>
            </a:r>
            <a:endParaRPr lang="en-US" altLang="ko-KR"/>
          </a:p>
          <a:p>
            <a:pPr lvl="1"/>
            <a:r>
              <a:rPr lang="ko-KR" altLang="en-US"/>
              <a:t>목표</a:t>
            </a:r>
            <a:endParaRPr lang="en-US" altLang="ko-KR"/>
          </a:p>
          <a:p>
            <a:pPr lvl="2"/>
            <a:r>
              <a:rPr lang="ko-KR" altLang="en-US"/>
              <a:t>사용자에게 제공할 주차장 정보 업데이트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동작 과정</a:t>
            </a:r>
          </a:p>
          <a:p>
            <a:pPr marL="1314450" lvl="2" indent="-400050">
              <a:buFont typeface="+mj-lt"/>
              <a:buAutoNum type="arabicParenR"/>
            </a:pPr>
            <a:r>
              <a:rPr lang="ko-KR" altLang="en-US"/>
              <a:t>기존 주차장 유지</a:t>
            </a:r>
            <a:r>
              <a:rPr lang="en-US" altLang="ko-KR"/>
              <a:t>/</a:t>
            </a:r>
            <a:r>
              <a:rPr lang="ko-KR" altLang="en-US"/>
              <a:t>폐기</a:t>
            </a:r>
            <a:endParaRPr lang="en-US" altLang="ko-KR"/>
          </a:p>
          <a:p>
            <a:pPr marL="1314450" lvl="2" indent="-400050">
              <a:buFont typeface="+mj-lt"/>
              <a:buAutoNum type="arabicParenR"/>
            </a:pPr>
            <a:r>
              <a:rPr lang="ko-KR" altLang="en-US"/>
              <a:t>신규 주차장 추가</a:t>
            </a:r>
            <a:endParaRPr lang="en-US" altLang="ko-KR"/>
          </a:p>
          <a:p>
            <a:pPr marL="1314450" lvl="2" indent="-400050">
              <a:buFont typeface="+mj-lt"/>
              <a:buAutoNum type="arabicParenR"/>
            </a:pPr>
            <a:r>
              <a:rPr lang="en-US" altLang="ko-KR"/>
              <a:t>DB </a:t>
            </a:r>
            <a:r>
              <a:rPr lang="ko-KR" altLang="en-US"/>
              <a:t>갱신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4E8D7-EF20-46B5-9456-3AFD4DB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35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40DA1-41A4-4724-AFCD-E034F468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문제 인식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CC52F-1269-47DB-9A20-799E5C636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문제 상황 </a:t>
            </a:r>
            <a:endParaRPr lang="en-US" altLang="ko-KR" dirty="0"/>
          </a:p>
          <a:p>
            <a:pPr lvl="1"/>
            <a:r>
              <a:rPr lang="ko-KR" altLang="en-US" dirty="0"/>
              <a:t>무분별한 </a:t>
            </a:r>
            <a:r>
              <a:rPr lang="ko-KR" altLang="en-US" dirty="0" err="1"/>
              <a:t>전동킥보드</a:t>
            </a:r>
            <a:r>
              <a:rPr lang="ko-KR" altLang="en-US" dirty="0"/>
              <a:t> 주차</a:t>
            </a:r>
            <a:endParaRPr lang="en-US" altLang="ko-KR" strike="sngStrike" dirty="0">
              <a:solidFill>
                <a:srgbClr val="FF0000"/>
              </a:solidFill>
            </a:endParaRP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7266B-63E4-4747-BD02-236594FD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E89F9F-41E3-4FBC-8B02-673D051F46E2}"/>
              </a:ext>
            </a:extLst>
          </p:cNvPr>
          <p:cNvSpPr txBox="1"/>
          <p:nvPr/>
        </p:nvSpPr>
        <p:spPr>
          <a:xfrm>
            <a:off x="485775" y="6518436"/>
            <a:ext cx="109156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http://news.heraldcorp.com/view.php?ud=20210809000097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 descr="텍스트, 실외, 파란색이(가) 표시된 사진&#10;&#10;자동 생성된 설명">
            <a:extLst>
              <a:ext uri="{FF2B5EF4-FFF2-40B4-BE49-F238E27FC236}">
                <a16:creationId xmlns:a16="http://schemas.microsoft.com/office/drawing/2014/main" id="{8BC1CE22-4636-4535-8EAA-D862A91FE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2" y="2156625"/>
            <a:ext cx="5008687" cy="3756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7CBBA4-6902-4EF8-B519-8D577DB7318C}"/>
              </a:ext>
            </a:extLst>
          </p:cNvPr>
          <p:cNvSpPr txBox="1"/>
          <p:nvPr/>
        </p:nvSpPr>
        <p:spPr>
          <a:xfrm>
            <a:off x="5755189" y="1572194"/>
            <a:ext cx="5754001" cy="456855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rgbClr val="2E2E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300" b="1" i="0" dirty="0" err="1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전동킥보드</a:t>
            </a:r>
            <a:r>
              <a:rPr lang="ko-KR" altLang="en-US" sz="1300" b="1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출입 금지</a:t>
            </a:r>
            <a:r>
              <a:rPr lang="en-US" altLang="ko-KR" sz="1300" b="1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1300" b="1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거치대 </a:t>
            </a:r>
            <a:r>
              <a:rPr lang="ko-KR" altLang="en-US" sz="1300" b="1" i="0" dirty="0" err="1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설치’에도</a:t>
            </a:r>
            <a:r>
              <a:rPr lang="ko-KR" altLang="en-US" sz="1300" b="1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골머리 앓는 대학들</a:t>
            </a:r>
            <a:endParaRPr lang="en-US" altLang="ko-KR" sz="1300" b="1" i="0" dirty="0">
              <a:solidFill>
                <a:srgbClr val="2E2E2E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300" b="1" i="0" dirty="0">
              <a:solidFill>
                <a:srgbClr val="2E2E2E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2E2E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300" dirty="0">
                <a:solidFill>
                  <a:srgbClr val="2E2E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중략</a:t>
            </a:r>
            <a:r>
              <a:rPr lang="en-US" altLang="ko-KR" sz="1300" dirty="0">
                <a:solidFill>
                  <a:srgbClr val="2E2E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300" b="0" i="0" dirty="0">
              <a:solidFill>
                <a:srgbClr val="333333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ko-KR" altLang="en-US" sz="1300" b="0" i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이달 </a:t>
            </a:r>
            <a:r>
              <a:rPr lang="en-US" altLang="ko-KR" sz="1300" b="0" i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300" b="0" i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오후 찾은 서울 성동구 지하철 한양대역 </a:t>
            </a:r>
            <a:r>
              <a:rPr lang="en-US" altLang="ko-KR" sz="1300" b="0" i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300" b="0" i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 출구 앞</a:t>
            </a:r>
            <a:r>
              <a:rPr lang="en-US" altLang="ko-KR" sz="1300" b="0" i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‘2021</a:t>
            </a:r>
            <a:r>
              <a:rPr lang="ko-KR" altLang="en-US" sz="1300" b="0" i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300" b="0" i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1300" b="0" i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월부터 캠퍼스 내 </a:t>
            </a:r>
            <a:r>
              <a:rPr lang="ko-KR" altLang="en-US" sz="1300" b="0" i="0" dirty="0" err="1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전동킥보드</a:t>
            </a:r>
            <a:r>
              <a:rPr lang="ko-KR" altLang="en-US" sz="1300" b="0" i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임시 통행금지’ 현수막이 걸려 있었지만 이 앞에는 </a:t>
            </a:r>
            <a:r>
              <a:rPr lang="ko-KR" altLang="en-US" sz="1300" b="0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전동킥보드</a:t>
            </a:r>
            <a:r>
              <a:rPr lang="ko-KR" altLang="en-US" sz="1300" b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서너 대가 이미 세워져 있었다</a:t>
            </a:r>
            <a:r>
              <a:rPr lang="en-US" altLang="ko-KR" sz="1300" b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just" fontAlgn="base">
              <a:lnSpc>
                <a:spcPct val="150000"/>
              </a:lnSpc>
            </a:pPr>
            <a:endParaRPr lang="en-US" altLang="ko-KR" sz="1300" b="0" dirty="0">
              <a:solidFill>
                <a:srgbClr val="333333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ko-KR" altLang="en-US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한양대는 지난달 </a:t>
            </a:r>
            <a:r>
              <a:rPr lang="en-US" altLang="ko-KR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</a:t>
            </a:r>
            <a:r>
              <a:rPr lang="ko-KR" altLang="en-US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일부터 계속되는 안전 사고로 교내 </a:t>
            </a:r>
            <a:r>
              <a:rPr lang="ko-KR" altLang="en-US" sz="1300" b="0" dirty="0" err="1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전동킥보드</a:t>
            </a:r>
            <a:r>
              <a:rPr lang="ko-KR" altLang="en-US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사용을 전면 금지했다</a:t>
            </a:r>
            <a:r>
              <a:rPr lang="en-US" altLang="ko-KR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지난달 교내에서는 운행 중이던 </a:t>
            </a:r>
            <a:r>
              <a:rPr lang="ko-KR" altLang="en-US" sz="1300" b="0" dirty="0" err="1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전동킥보드가</a:t>
            </a:r>
            <a:r>
              <a:rPr lang="ko-KR" altLang="en-US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넘어져 학생이 중환자실에 입원했다</a:t>
            </a:r>
            <a:r>
              <a:rPr lang="en-US" altLang="ko-KR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이외에도 </a:t>
            </a:r>
            <a:r>
              <a:rPr lang="en-US" altLang="ko-KR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월에도 </a:t>
            </a:r>
            <a:r>
              <a:rPr lang="ko-KR" altLang="en-US" sz="1300" b="0" dirty="0" err="1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전동킥보드를</a:t>
            </a:r>
            <a:r>
              <a:rPr lang="ko-KR" altLang="en-US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타고 가던 학생이 차량과 추돌했고</a:t>
            </a:r>
            <a:r>
              <a:rPr lang="en-US" altLang="ko-KR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4</a:t>
            </a:r>
            <a:r>
              <a:rPr lang="ko-KR" altLang="en-US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월에도 불법 주차된 킥보드에 한 학생이 탄 휠체어가 전도되는 등 사고가 연달아 발생했기 때문이다</a:t>
            </a:r>
            <a:r>
              <a:rPr lang="en-US" altLang="ko-KR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just" fontAlgn="base">
              <a:lnSpc>
                <a:spcPct val="150000"/>
              </a:lnSpc>
            </a:pPr>
            <a:endParaRPr lang="en-US" altLang="ko-KR" sz="1300" b="0" dirty="0">
              <a:solidFill>
                <a:srgbClr val="333333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ko-KR" altLang="en-US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그러나 ‘</a:t>
            </a:r>
            <a:r>
              <a:rPr lang="ko-KR" altLang="en-US" sz="1300" b="0" dirty="0" err="1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킥보드</a:t>
            </a:r>
            <a:r>
              <a:rPr lang="ko-KR" altLang="en-US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출입 </a:t>
            </a:r>
            <a:r>
              <a:rPr lang="ko-KR" altLang="en-US" sz="1300" b="0" dirty="0" err="1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금지’에도</a:t>
            </a:r>
            <a:r>
              <a:rPr lang="ko-KR" altLang="en-US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같은 날 경영대</a:t>
            </a:r>
            <a:r>
              <a:rPr lang="en-US" altLang="ko-KR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공대</a:t>
            </a:r>
            <a:r>
              <a:rPr lang="en-US" altLang="ko-KR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사범대</a:t>
            </a:r>
            <a:r>
              <a:rPr lang="en-US" altLang="ko-KR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1300" b="0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중앙도서관 건물 앞에는 </a:t>
            </a:r>
            <a:r>
              <a:rPr lang="en-US" altLang="ko-KR" sz="1300" b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2~3</a:t>
            </a:r>
            <a:r>
              <a:rPr lang="ko-KR" altLang="en-US" sz="1300" b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대의 킥보드가 주차돼 있었다</a:t>
            </a:r>
            <a:r>
              <a:rPr lang="en-US" altLang="ko-KR" sz="1300" b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300" dirty="0"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중략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777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674D-3E13-4645-AFA3-7F47910F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FACC1-A24B-44BC-93FD-A69111E4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 </a:t>
            </a:r>
            <a:r>
              <a:rPr lang="ko-KR" altLang="en-US"/>
              <a:t>데이터 분석 </a:t>
            </a:r>
            <a:r>
              <a:rPr lang="en-US" altLang="ko-KR"/>
              <a:t>– </a:t>
            </a:r>
            <a:r>
              <a:rPr lang="ko-KR" altLang="en-US"/>
              <a:t>신규 주차장 선정</a:t>
            </a:r>
            <a:endParaRPr lang="en-US" altLang="ko-KR"/>
          </a:p>
          <a:p>
            <a:pPr lvl="1"/>
            <a:r>
              <a:rPr lang="ko-KR" altLang="en-US"/>
              <a:t>구현 방식</a:t>
            </a:r>
            <a:endParaRPr lang="en-US" altLang="ko-KR"/>
          </a:p>
          <a:p>
            <a:pPr marL="1314450" lvl="2" indent="-400050">
              <a:buFont typeface="+mj-lt"/>
              <a:buAutoNum type="arabicParenR"/>
            </a:pPr>
            <a:r>
              <a:rPr lang="ko-KR" altLang="en-US"/>
              <a:t>기존 주차장 유지</a:t>
            </a:r>
            <a:r>
              <a:rPr lang="en-US" altLang="ko-KR"/>
              <a:t>/</a:t>
            </a:r>
            <a:r>
              <a:rPr lang="ko-KR" altLang="en-US"/>
              <a:t>폐기</a:t>
            </a:r>
            <a:endParaRPr lang="en-US" altLang="ko-KR"/>
          </a:p>
          <a:p>
            <a:pPr lvl="3"/>
            <a:r>
              <a:rPr lang="ko-KR" altLang="en-US"/>
              <a:t>과반수 이상이 싫어요를 선택한 주차장을 삭제</a:t>
            </a:r>
            <a:endParaRPr lang="en-US" altLang="ko-KR"/>
          </a:p>
          <a:p>
            <a:pPr lvl="3"/>
            <a:r>
              <a:rPr lang="ko-KR" altLang="en-US"/>
              <a:t>폐기되는 주차장의 비율이 높을수록 선정 알고리즘 개선 필요</a:t>
            </a:r>
            <a:endParaRPr lang="en-US" altLang="ko-KR"/>
          </a:p>
          <a:p>
            <a:pPr lvl="3"/>
            <a:endParaRPr lang="en-US" altLang="ko-KR"/>
          </a:p>
          <a:p>
            <a:pPr marL="1314450" lvl="2" indent="-400050">
              <a:buFont typeface="+mj-lt"/>
              <a:buAutoNum type="arabicParenR"/>
            </a:pPr>
            <a:r>
              <a:rPr lang="ko-KR" altLang="en-US"/>
              <a:t>신규 주차장 추가</a:t>
            </a:r>
            <a:endParaRPr lang="en-US" altLang="ko-KR"/>
          </a:p>
          <a:p>
            <a:pPr lvl="3"/>
            <a:r>
              <a:rPr lang="ko-KR" altLang="en-US"/>
              <a:t>주차장 선정 알고리즘을 통해 선정된 주차장 추가</a:t>
            </a:r>
            <a:endParaRPr lang="en-US" altLang="ko-KR"/>
          </a:p>
          <a:p>
            <a:pPr lvl="3"/>
            <a:endParaRPr lang="en-US" altLang="ko-KR"/>
          </a:p>
          <a:p>
            <a:pPr marL="1314450" lvl="2" indent="-400050">
              <a:buFont typeface="+mj-lt"/>
              <a:buAutoNum type="arabicParenR"/>
            </a:pPr>
            <a:r>
              <a:rPr lang="en-US" altLang="ko-KR"/>
              <a:t>DB </a:t>
            </a:r>
            <a:r>
              <a:rPr lang="ko-KR" altLang="en-US"/>
              <a:t>갱신</a:t>
            </a:r>
            <a:endParaRPr lang="en-US" altLang="ko-KR"/>
          </a:p>
          <a:p>
            <a:pPr lvl="3"/>
            <a:r>
              <a:rPr lang="en-US" altLang="ko-KR"/>
              <a:t>DB</a:t>
            </a:r>
            <a:r>
              <a:rPr lang="ko-KR" altLang="en-US"/>
              <a:t> 내 주차장 정보를 업데이터</a:t>
            </a:r>
            <a:endParaRPr lang="en-US" altLang="ko-KR"/>
          </a:p>
          <a:p>
            <a:pPr lvl="3"/>
            <a:r>
              <a:rPr lang="en-US" altLang="ko-KR"/>
              <a:t>API</a:t>
            </a:r>
            <a:r>
              <a:rPr lang="ko-KR" altLang="en-US"/>
              <a:t>가 제공할 데이터 개선 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4E8D7-EF20-46B5-9456-3AFD4DB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519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40DA1-41A4-4724-AFCD-E034F468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CC52F-1269-47DB-9A20-799E5C636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 피드백 반영</a:t>
            </a:r>
            <a:endParaRPr lang="en-US" altLang="ko-KR" dirty="0"/>
          </a:p>
          <a:p>
            <a:pPr lvl="1"/>
            <a:r>
              <a:rPr lang="ko-KR" altLang="en-US"/>
              <a:t>수업 시간에 교수님과 학우분들이 주신 소중한 피드백 </a:t>
            </a:r>
            <a:r>
              <a:rPr lang="en-US" altLang="ko-KR"/>
              <a:t>(</a:t>
            </a:r>
            <a:r>
              <a:rPr lang="ko-KR" altLang="en-US"/>
              <a:t>감사합니다</a:t>
            </a:r>
            <a:r>
              <a:rPr lang="en-US" altLang="ko-KR"/>
              <a:t>!!)</a:t>
            </a:r>
            <a:endParaRPr lang="en-US" altLang="ko-KR" dirty="0"/>
          </a:p>
          <a:p>
            <a:pPr lvl="2"/>
            <a:r>
              <a:rPr lang="ko-KR" altLang="en-US"/>
              <a:t>주차장 정보 창에 좌표의 실수값을 그대로 표현해놓으면 사용자가 어려워 할 수 있을 것 같다</a:t>
            </a:r>
            <a:endParaRPr lang="en-US" altLang="ko-KR"/>
          </a:p>
          <a:p>
            <a:pPr lvl="2"/>
            <a:r>
              <a:rPr lang="ko-KR" altLang="en-US"/>
              <a:t>주차장을 식별할  이름</a:t>
            </a:r>
            <a:r>
              <a:rPr lang="en-US" altLang="ko-KR"/>
              <a:t>(ex </a:t>
            </a:r>
            <a:r>
              <a:rPr lang="ko-KR" altLang="en-US"/>
              <a:t>정기관 </a:t>
            </a:r>
            <a:r>
              <a:rPr lang="en-US" altLang="ko-KR"/>
              <a:t>1</a:t>
            </a:r>
            <a:r>
              <a:rPr lang="ko-KR" altLang="en-US"/>
              <a:t>층 입구</a:t>
            </a:r>
            <a:r>
              <a:rPr lang="en-US" altLang="ko-KR"/>
              <a:t>)</a:t>
            </a:r>
            <a:r>
              <a:rPr lang="ko-KR" altLang="en-US"/>
              <a:t>이 없으면 불편할 것 같다</a:t>
            </a:r>
            <a:endParaRPr lang="en-US" altLang="ko-KR"/>
          </a:p>
          <a:p>
            <a:pPr lvl="2"/>
            <a:r>
              <a:rPr lang="ko-KR" altLang="en-US"/>
              <a:t>유저가 사용하기 쉬워야 할 것 같다</a:t>
            </a:r>
            <a:endParaRPr lang="en-US" altLang="ko-KR"/>
          </a:p>
          <a:p>
            <a:pPr lvl="2"/>
            <a:r>
              <a:rPr lang="ko-KR" altLang="en-US"/>
              <a:t>클러스터링을 어떻게 수행할 것이며</a:t>
            </a:r>
            <a:r>
              <a:rPr lang="en-US" altLang="ko-KR"/>
              <a:t>, </a:t>
            </a:r>
            <a:r>
              <a:rPr lang="ko-KR" altLang="en-US"/>
              <a:t>검증은 어떻게 할 것인가</a:t>
            </a:r>
            <a:endParaRPr lang="en-US" altLang="ko-KR"/>
          </a:p>
          <a:p>
            <a:pPr lvl="2"/>
            <a:r>
              <a:rPr lang="ko-KR" altLang="en-US"/>
              <a:t>개발을 파트별로 세분화하여 진행하다보니 의사 소통이 원할하지 않으면 프로젝트 진행이 어려울 것 같다</a:t>
            </a:r>
            <a:endParaRPr lang="en-US" altLang="ko-KR"/>
          </a:p>
          <a:p>
            <a:pPr lvl="2"/>
            <a:r>
              <a:rPr lang="ko-KR" altLang="en-US"/>
              <a:t>악성 사용자는 어떻게 제재할 것인가 </a:t>
            </a:r>
            <a:endParaRPr lang="en-US" altLang="ko-KR"/>
          </a:p>
          <a:p>
            <a:pPr lvl="2"/>
            <a:r>
              <a:rPr lang="ko-KR" altLang="en-US"/>
              <a:t>프로젝트 스케일 업은 어떻게 할 계획인가</a:t>
            </a:r>
            <a:endParaRPr lang="en-US" altLang="ko-KR"/>
          </a:p>
          <a:p>
            <a:pPr lvl="2"/>
            <a:r>
              <a:rPr lang="ko-KR" altLang="en-US"/>
              <a:t>사용자 정보 보호는 이루어지는가</a:t>
            </a:r>
            <a:endParaRPr lang="en-US" altLang="ko-KR"/>
          </a:p>
          <a:p>
            <a:pPr lvl="2"/>
            <a:r>
              <a:rPr lang="en-US" altLang="ko-KR"/>
              <a:t>API</a:t>
            </a:r>
            <a:r>
              <a:rPr lang="ko-KR" altLang="en-US"/>
              <a:t>서비스가 죽으면 연결된 서드파티들이 모두 정지될텐데</a:t>
            </a:r>
            <a:r>
              <a:rPr lang="en-US" altLang="ko-KR"/>
              <a:t>, </a:t>
            </a:r>
            <a:r>
              <a:rPr lang="ko-KR" altLang="en-US"/>
              <a:t>이를 어떻게 해결할 것인가</a:t>
            </a:r>
            <a:endParaRPr lang="en-US" altLang="ko-KR"/>
          </a:p>
          <a:p>
            <a:pPr lvl="2"/>
            <a:r>
              <a:rPr lang="ko-KR" altLang="en-US" sz="16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모니터링은 어떻게 할 것인가</a:t>
            </a:r>
          </a:p>
          <a:p>
            <a:pPr lvl="2"/>
            <a:r>
              <a:rPr lang="ko-KR" altLang="en-US" sz="16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로그는 어떻게 처리하는가</a:t>
            </a:r>
            <a:endParaRPr lang="en-US" altLang="ko-KR"/>
          </a:p>
          <a:p>
            <a:pPr lvl="2"/>
            <a:r>
              <a:rPr lang="en-US" altLang="ko-KR"/>
              <a:t>…</a:t>
            </a:r>
          </a:p>
          <a:p>
            <a:pPr lvl="2"/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7266B-63E4-4747-BD02-236594FD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31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40DA1-41A4-4724-AFCD-E034F468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CC52F-1269-47DB-9A20-799E5C636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 피드백 반영</a:t>
            </a:r>
            <a:endParaRPr lang="en-US" altLang="ko-KR" dirty="0"/>
          </a:p>
          <a:p>
            <a:pPr lvl="1"/>
            <a:r>
              <a:rPr lang="ko-KR" altLang="en-US"/>
              <a:t>피드백 분류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7266B-63E4-4747-BD02-236594FD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42</a:t>
            </a:fld>
            <a:endParaRPr lang="ko-KR" altLang="en-US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C894DFA8-D275-4CA0-905A-E41385CD9F62}"/>
              </a:ext>
            </a:extLst>
          </p:cNvPr>
          <p:cNvGraphicFramePr/>
          <p:nvPr/>
        </p:nvGraphicFramePr>
        <p:xfrm>
          <a:off x="1403752" y="2004414"/>
          <a:ext cx="9997671" cy="4231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3337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40DA1-41A4-4724-AFCD-E034F468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CC52F-1269-47DB-9A20-799E5C636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 피드백 반영</a:t>
            </a:r>
            <a:endParaRPr lang="en-US" altLang="ko-KR"/>
          </a:p>
          <a:p>
            <a:pPr lvl="1"/>
            <a:r>
              <a:rPr lang="ko-KR" altLang="en-US"/>
              <a:t>개발 관련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 b="1"/>
              <a:t>Q. </a:t>
            </a:r>
            <a:r>
              <a:rPr lang="ko-KR" altLang="en-US"/>
              <a:t>주차장 정보 창에 좌표의 실수값을 그대로 표현해놓으면 사용자가 어려워 할 수 있을 것 같다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 b="1"/>
              <a:t>A. </a:t>
            </a:r>
            <a:r>
              <a:rPr lang="ko-KR" altLang="en-US"/>
              <a:t>주차장 세부 정보에서 좌표값이 보이지 않도록 수정했습니다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 b="1"/>
              <a:t>Q. </a:t>
            </a:r>
            <a:r>
              <a:rPr lang="ko-KR" altLang="en-US"/>
              <a:t>주차장을 식별할  이름</a:t>
            </a:r>
            <a:r>
              <a:rPr lang="en-US" altLang="ko-KR"/>
              <a:t>(ex </a:t>
            </a:r>
            <a:r>
              <a:rPr lang="ko-KR" altLang="en-US"/>
              <a:t>정기관 </a:t>
            </a:r>
            <a:r>
              <a:rPr lang="en-US" altLang="ko-KR"/>
              <a:t>1</a:t>
            </a:r>
            <a:r>
              <a:rPr lang="ko-KR" altLang="en-US"/>
              <a:t>층 입구</a:t>
            </a:r>
            <a:r>
              <a:rPr lang="en-US" altLang="ko-KR"/>
              <a:t>)</a:t>
            </a:r>
            <a:r>
              <a:rPr lang="ko-KR" altLang="en-US"/>
              <a:t>이 없으면 불편할 것 같다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 b="1"/>
              <a:t>A. </a:t>
            </a:r>
            <a:r>
              <a:rPr lang="ko-KR" altLang="en-US"/>
              <a:t>주차장 세부 정보에 주차장의 이름을 추가하였습니다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7266B-63E4-4747-BD02-236594FD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950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40DA1-41A4-4724-AFCD-E034F468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CC52F-1269-47DB-9A20-799E5C636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 피드백 반영</a:t>
            </a:r>
            <a:endParaRPr lang="en-US" altLang="ko-KR"/>
          </a:p>
          <a:p>
            <a:pPr lvl="1"/>
            <a:r>
              <a:rPr lang="ko-KR" altLang="en-US"/>
              <a:t>개발 관련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 b="1"/>
              <a:t>Q.</a:t>
            </a:r>
            <a:r>
              <a:rPr lang="en-US" altLang="ko-KR"/>
              <a:t> </a:t>
            </a:r>
            <a:r>
              <a:rPr lang="ko-KR" altLang="en-US" sz="1600"/>
              <a:t>유저가 사용하기 쉬워야 할 것 같다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 b="1"/>
              <a:t>A. </a:t>
            </a:r>
            <a:r>
              <a:rPr lang="ko-KR" altLang="en-US"/>
              <a:t>알파</a:t>
            </a:r>
            <a:r>
              <a:rPr lang="en-US" altLang="ko-KR"/>
              <a:t>, </a:t>
            </a:r>
            <a:r>
              <a:rPr lang="ko-KR" altLang="en-US"/>
              <a:t>베타 테스트 결과 기능이 많으면 결국 난잡해진다</a:t>
            </a:r>
            <a:r>
              <a:rPr lang="en-US" altLang="ko-KR"/>
              <a:t>, </a:t>
            </a:r>
            <a:r>
              <a:rPr lang="ko-KR" altLang="en-US"/>
              <a:t>초기 사용자는 앱에 존재하는 기능이 무엇인지 모른다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	</a:t>
            </a:r>
            <a:r>
              <a:rPr lang="ko-KR" altLang="en-US"/>
              <a:t>→ 앱을 켜면 바로 주차장이 보이도록 로직 변경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	</a:t>
            </a:r>
            <a:r>
              <a:rPr lang="ko-KR" altLang="en-US"/>
              <a:t>→ 대부분의 요소에 대한 터치 구현</a:t>
            </a:r>
            <a:r>
              <a:rPr lang="en-US" altLang="ko-KR"/>
              <a:t>(</a:t>
            </a:r>
            <a:r>
              <a:rPr lang="ko-KR" altLang="en-US"/>
              <a:t>모르면 일단 터치하고 보는 사용자 문법 최적화를 위해</a:t>
            </a:r>
            <a:r>
              <a:rPr lang="en-US" altLang="ko-KR"/>
              <a:t>)</a:t>
            </a:r>
          </a:p>
          <a:p>
            <a:pPr marL="457200" lvl="1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 b="1"/>
              <a:t>Q.</a:t>
            </a:r>
            <a:r>
              <a:rPr lang="en-US" altLang="ko-KR"/>
              <a:t> </a:t>
            </a:r>
            <a:r>
              <a:rPr lang="ko-KR" altLang="en-US" sz="1600"/>
              <a:t>개발을 파트별로 세분화하여 진행하다보니 의사 소통이 원할하지 않으면 프로젝트 진행이 어려울 것 같다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 b="1"/>
              <a:t>A. </a:t>
            </a:r>
            <a:r>
              <a:rPr lang="ko-KR" altLang="en-US"/>
              <a:t>실제로 관련 이슈를 겪었고</a:t>
            </a:r>
            <a:r>
              <a:rPr lang="en-US" altLang="ko-KR"/>
              <a:t>, </a:t>
            </a:r>
            <a:r>
              <a:rPr lang="ko-KR" altLang="en-US"/>
              <a:t>이로 인해 시스템 로직이 몇 번 바뀌기도 하였습니다</a:t>
            </a:r>
            <a:r>
              <a:rPr lang="en-US" altLang="ko-KR"/>
              <a:t>. </a:t>
            </a:r>
            <a:r>
              <a:rPr lang="ko-KR" altLang="en-US"/>
              <a:t>그래서 최대한 상대방의 구현에 신경쓰지 않을 수 있도록 인터페이스화를 철저히 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7266B-63E4-4747-BD02-236594FD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053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40DA1-41A4-4724-AFCD-E034F468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CC52F-1269-47DB-9A20-799E5C636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 피드백 반영</a:t>
            </a:r>
            <a:endParaRPr lang="en-US" altLang="ko-KR"/>
          </a:p>
          <a:p>
            <a:pPr lvl="1"/>
            <a:r>
              <a:rPr lang="ko-KR" altLang="en-US"/>
              <a:t>운영 관련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 b="1"/>
              <a:t>Q. </a:t>
            </a:r>
            <a:r>
              <a:rPr lang="ko-KR" altLang="en-US" sz="1600">
                <a:solidFill>
                  <a:schemeClr val="tx1"/>
                </a:solidFill>
              </a:rPr>
              <a:t>악성 사용자는 어떻게 제재할 것인가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 b="1"/>
              <a:t>A.</a:t>
            </a:r>
            <a:r>
              <a:rPr lang="en-US" altLang="ko-KR"/>
              <a:t> </a:t>
            </a:r>
            <a:r>
              <a:rPr lang="ko-KR" altLang="en-US"/>
              <a:t>신규 주차장 후보지 추천</a:t>
            </a:r>
            <a:r>
              <a:rPr lang="en-US" altLang="ko-KR"/>
              <a:t>/</a:t>
            </a:r>
            <a:r>
              <a:rPr lang="ko-KR" altLang="en-US"/>
              <a:t>기존 주차장 평가 기능을 사용하기 위해 로그인을 하도록 강제하였습니다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r>
              <a:rPr lang="en-US" altLang="ko-KR"/>
              <a:t>	</a:t>
            </a:r>
            <a:r>
              <a:rPr lang="ko-KR" altLang="en-US"/>
              <a:t>→ 서드 파티 또한 동일한 이슈를 겪을 수 있으므로 인증 관련 기능을 </a:t>
            </a:r>
            <a:r>
              <a:rPr lang="en-US" altLang="ko-KR"/>
              <a:t>API </a:t>
            </a:r>
            <a:r>
              <a:rPr lang="ko-KR" altLang="en-US"/>
              <a:t>서버에 추가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7266B-63E4-4747-BD02-236594FD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589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40DA1-41A4-4724-AFCD-E034F468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CC52F-1269-47DB-9A20-799E5C636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 피드백 반영</a:t>
            </a:r>
            <a:endParaRPr lang="en-US" altLang="ko-KR"/>
          </a:p>
          <a:p>
            <a:pPr lvl="1"/>
            <a:r>
              <a:rPr lang="ko-KR" altLang="en-US"/>
              <a:t>운영 관련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 b="1"/>
              <a:t>Q. </a:t>
            </a:r>
            <a:r>
              <a:rPr lang="ko-KR" altLang="en-US" sz="1600">
                <a:solidFill>
                  <a:schemeClr val="tx1"/>
                </a:solidFill>
              </a:rPr>
              <a:t>모니터링은 어떻게</a:t>
            </a:r>
            <a:r>
              <a:rPr lang="en-US" altLang="ko-KR" sz="1600">
                <a:solidFill>
                  <a:schemeClr val="tx1"/>
                </a:solidFill>
              </a:rPr>
              <a:t>?</a:t>
            </a:r>
          </a:p>
          <a:p>
            <a:pPr marL="914400" lvl="2" indent="0">
              <a:buNone/>
            </a:pPr>
            <a:r>
              <a:rPr lang="en-US" altLang="ko-KR" b="1"/>
              <a:t>A. </a:t>
            </a:r>
            <a:r>
              <a:rPr lang="ko-KR" altLang="en-US"/>
              <a:t>기존 시스템 활용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7266B-63E4-4747-BD02-236594FD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C8F0CB-4CC0-4B5D-8F4D-93C00F833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451" y="2414246"/>
            <a:ext cx="7599891" cy="387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68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51D53C7-A15E-4B1D-B85B-0FB5287E7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862" y="1904213"/>
            <a:ext cx="4535719" cy="434105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2540DA1-41A4-4724-AFCD-E034F468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CC52F-1269-47DB-9A20-799E5C636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 피드백 반영</a:t>
            </a:r>
            <a:endParaRPr lang="en-US" altLang="ko-KR"/>
          </a:p>
          <a:p>
            <a:pPr lvl="1"/>
            <a:r>
              <a:rPr lang="ko-KR" altLang="en-US"/>
              <a:t>운영 관련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 b="1"/>
              <a:t>Q.</a:t>
            </a:r>
            <a:r>
              <a:rPr lang="en-US" altLang="ko-KR"/>
              <a:t> </a:t>
            </a:r>
            <a:r>
              <a:rPr lang="ko-KR" altLang="en-US" sz="1600">
                <a:solidFill>
                  <a:schemeClr val="tx1"/>
                </a:solidFill>
              </a:rPr>
              <a:t>로그는 어떻게 처리하는가</a:t>
            </a:r>
          </a:p>
          <a:p>
            <a:pPr marL="914400" lvl="2" indent="0">
              <a:buNone/>
            </a:pPr>
            <a:r>
              <a:rPr lang="en-US" altLang="ko-KR" b="1"/>
              <a:t>A.</a:t>
            </a:r>
            <a:r>
              <a:rPr lang="ko-KR" altLang="en-US"/>
              <a:t> </a:t>
            </a:r>
            <a:endParaRPr lang="en-US" altLang="ko-KR"/>
          </a:p>
          <a:p>
            <a:pPr lvl="3"/>
            <a:r>
              <a:rPr lang="ko-KR" altLang="en-US"/>
              <a:t>일관성 있는 로그 저장을 위해 인터페이스를 </a:t>
            </a:r>
            <a:br>
              <a:rPr lang="en-US" altLang="ko-KR"/>
            </a:br>
            <a:r>
              <a:rPr lang="ko-KR" altLang="en-US"/>
              <a:t>정의하고</a:t>
            </a:r>
            <a:r>
              <a:rPr lang="en-US" altLang="ko-KR"/>
              <a:t> </a:t>
            </a:r>
            <a:r>
              <a:rPr lang="ko-KR" altLang="en-US"/>
              <a:t>이를 구현하는 방향으로 제작하였습니다</a:t>
            </a:r>
            <a:r>
              <a:rPr lang="en-US" altLang="ko-KR"/>
              <a:t>.</a:t>
            </a:r>
          </a:p>
          <a:p>
            <a:pPr lvl="3"/>
            <a:r>
              <a:rPr lang="en-US" altLang="ko-KR"/>
              <a:t>[</a:t>
            </a:r>
            <a:r>
              <a:rPr lang="ko-KR" altLang="en-US"/>
              <a:t>시스템 로그</a:t>
            </a:r>
            <a:r>
              <a:rPr lang="en-US" altLang="ko-KR"/>
              <a:t>], [</a:t>
            </a:r>
            <a:r>
              <a:rPr lang="ko-KR" altLang="en-US"/>
              <a:t>예외</a:t>
            </a:r>
            <a:r>
              <a:rPr lang="en-US" altLang="ko-KR"/>
              <a:t>], [</a:t>
            </a:r>
            <a:r>
              <a:rPr lang="ko-KR" altLang="en-US"/>
              <a:t>사용자 요청</a:t>
            </a:r>
            <a:r>
              <a:rPr lang="en-US" altLang="ko-KR"/>
              <a:t>]</a:t>
            </a:r>
            <a:r>
              <a:rPr lang="ko-KR" altLang="en-US"/>
              <a:t>등 카테고리를 </a:t>
            </a:r>
            <a:br>
              <a:rPr lang="en-US" altLang="ko-KR"/>
            </a:br>
            <a:r>
              <a:rPr lang="ko-KR" altLang="en-US"/>
              <a:t>나누어 저장하였습니다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7266B-63E4-4747-BD02-236594FD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398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40DA1-41A4-4724-AFCD-E034F468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CC52F-1269-47DB-9A20-799E5C636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 피드백 반영</a:t>
            </a:r>
            <a:endParaRPr lang="en-US" altLang="ko-KR"/>
          </a:p>
          <a:p>
            <a:pPr lvl="1"/>
            <a:r>
              <a:rPr lang="ko-KR" altLang="en-US"/>
              <a:t>기타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 b="1"/>
              <a:t>Q.</a:t>
            </a:r>
            <a:r>
              <a:rPr lang="en-US" altLang="ko-KR"/>
              <a:t> </a:t>
            </a:r>
            <a:r>
              <a:rPr lang="ko-KR" altLang="en-US" sz="1600">
                <a:solidFill>
                  <a:schemeClr val="tx1"/>
                </a:solidFill>
              </a:rPr>
              <a:t>프로젝트 스케일 업은 어떻게 할 계획인가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 b="1"/>
              <a:t>A.</a:t>
            </a:r>
            <a:r>
              <a:rPr lang="en-US" altLang="ko-KR"/>
              <a:t> </a:t>
            </a:r>
            <a:r>
              <a:rPr lang="ko-KR" altLang="en-US"/>
              <a:t>이것이 저희가 과도하다 싶을 정도로 파트를 분화한 이유입니다</a:t>
            </a:r>
            <a:r>
              <a:rPr lang="en-US" altLang="ko-KR"/>
              <a:t>.</a:t>
            </a:r>
            <a:r>
              <a:rPr lang="ko-KR" altLang="en-US"/>
              <a:t> 각 파트는 상호 간의 인터페이스에만 의존할 뿐</a:t>
            </a:r>
            <a:r>
              <a:rPr lang="en-US" altLang="ko-KR"/>
              <a:t>, </a:t>
            </a:r>
            <a:r>
              <a:rPr lang="ko-KR" altLang="en-US"/>
              <a:t>내부적으로는 독립적으로 동작하므로 유연하게 설계를 변경할 수 있습니다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 b="1"/>
              <a:t>Q.</a:t>
            </a:r>
            <a:r>
              <a:rPr lang="en-US" altLang="ko-KR"/>
              <a:t> </a:t>
            </a:r>
            <a:r>
              <a:rPr lang="ko-KR" altLang="en-US" sz="1600">
                <a:solidFill>
                  <a:schemeClr val="tx1"/>
                </a:solidFill>
              </a:rPr>
              <a:t>사용자 정보 보호는 이루어지는가</a:t>
            </a:r>
          </a:p>
          <a:p>
            <a:pPr marL="914400" lvl="2" indent="0">
              <a:buNone/>
            </a:pPr>
            <a:r>
              <a:rPr lang="en-US" altLang="ko-KR" b="1"/>
              <a:t>A.</a:t>
            </a:r>
            <a:r>
              <a:rPr lang="en-US" altLang="ko-KR"/>
              <a:t> </a:t>
            </a:r>
            <a:r>
              <a:rPr lang="ko-KR" altLang="en-US"/>
              <a:t>현재 저희 프로젝트에서 다루는 신상 정보는 </a:t>
            </a:r>
            <a:r>
              <a:rPr lang="en-US" altLang="ko-KR"/>
              <a:t>ID/PW</a:t>
            </a:r>
            <a:r>
              <a:rPr lang="ko-KR" altLang="en-US"/>
              <a:t>만 존재합니다</a:t>
            </a:r>
            <a:r>
              <a:rPr lang="en-US" altLang="ko-KR"/>
              <a:t>. </a:t>
            </a:r>
            <a:r>
              <a:rPr lang="ko-KR" altLang="en-US"/>
              <a:t>이는 </a:t>
            </a:r>
            <a:r>
              <a:rPr lang="en-US" altLang="ko-KR"/>
              <a:t>https </a:t>
            </a:r>
            <a:r>
              <a:rPr lang="ko-KR" altLang="en-US"/>
              <a:t>프로토콜에 기반하여 통신 보호를 받고 있습니다</a:t>
            </a:r>
            <a:r>
              <a:rPr lang="en-US" altLang="ko-KR"/>
              <a:t>. </a:t>
            </a:r>
            <a:r>
              <a:rPr lang="ko-KR" altLang="en-US"/>
              <a:t>추가로 관련 정보를 </a:t>
            </a:r>
            <a:r>
              <a:rPr lang="en-US" altLang="ko-KR"/>
              <a:t>DB</a:t>
            </a:r>
            <a:r>
              <a:rPr lang="ko-KR" altLang="en-US"/>
              <a:t>에 저장할때는 해쉬 함수를 거쳐 복원할 수 없도록 보호해야 한다는 점을 인지하고 있습니다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추가로 </a:t>
            </a:r>
            <a:r>
              <a:rPr lang="en-US" altLang="ko-KR"/>
              <a:t>DB</a:t>
            </a:r>
            <a:r>
              <a:rPr lang="ko-KR" altLang="en-US"/>
              <a:t>는 </a:t>
            </a:r>
            <a:r>
              <a:rPr lang="en-US" altLang="ko-KR"/>
              <a:t>API </a:t>
            </a:r>
            <a:r>
              <a:rPr lang="ko-KR" altLang="en-US"/>
              <a:t>서버를 제외하고 연결할 수 없도록 설정해두었습니다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7266B-63E4-4747-BD02-236594FD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77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40DA1-41A4-4724-AFCD-E034F468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CC52F-1269-47DB-9A20-799E5C636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 피드백 반영</a:t>
            </a:r>
            <a:endParaRPr lang="en-US" altLang="ko-KR"/>
          </a:p>
          <a:p>
            <a:pPr lvl="1"/>
            <a:r>
              <a:rPr lang="ko-KR" altLang="en-US"/>
              <a:t>기타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 b="1"/>
              <a:t>Q.</a:t>
            </a:r>
            <a:r>
              <a:rPr lang="en-US" altLang="ko-KR"/>
              <a:t> </a:t>
            </a:r>
            <a:r>
              <a:rPr lang="en-US" altLang="ko-KR" sz="1600">
                <a:solidFill>
                  <a:schemeClr val="tx1"/>
                </a:solidFill>
              </a:rPr>
              <a:t>API</a:t>
            </a:r>
            <a:r>
              <a:rPr lang="ko-KR" altLang="en-US" sz="1600">
                <a:solidFill>
                  <a:schemeClr val="tx1"/>
                </a:solidFill>
              </a:rPr>
              <a:t>서비스가 죽으면 연결된 서드파티들이 모두 정지될텐데</a:t>
            </a:r>
            <a:r>
              <a:rPr lang="en-US" altLang="ko-KR" sz="1600">
                <a:solidFill>
                  <a:schemeClr val="tx1"/>
                </a:solidFill>
              </a:rPr>
              <a:t>, </a:t>
            </a:r>
            <a:r>
              <a:rPr lang="ko-KR" altLang="en-US" sz="1600">
                <a:solidFill>
                  <a:schemeClr val="tx1"/>
                </a:solidFill>
              </a:rPr>
              <a:t>이를 어떻게 해결할 것인가</a:t>
            </a:r>
          </a:p>
          <a:p>
            <a:pPr marL="914400" lvl="2" indent="0">
              <a:buNone/>
            </a:pPr>
            <a:r>
              <a:rPr lang="en-US" altLang="ko-KR" b="1"/>
              <a:t>A.</a:t>
            </a:r>
            <a:r>
              <a:rPr lang="en-US" altLang="ko-KR"/>
              <a:t> </a:t>
            </a:r>
            <a:r>
              <a:rPr lang="ko-KR" altLang="en-US"/>
              <a:t>스케일업과 더불어 장애 대응을 위해 </a:t>
            </a:r>
            <a:r>
              <a:rPr lang="en-US" altLang="ko-KR"/>
              <a:t>API</a:t>
            </a:r>
            <a:r>
              <a:rPr lang="ko-KR" altLang="en-US"/>
              <a:t>서버는 로드 밸런싱을 특히 신경써서 구현하였습니다</a:t>
            </a:r>
            <a:r>
              <a:rPr lang="en-US" altLang="ko-KR"/>
              <a:t>. API </a:t>
            </a:r>
            <a:r>
              <a:rPr lang="ko-KR" altLang="en-US"/>
              <a:t>서버 코드는 여러 컴퓨터에서 독립적으로 실행할 수 있고</a:t>
            </a:r>
            <a:r>
              <a:rPr lang="en-US" altLang="ko-KR"/>
              <a:t>, </a:t>
            </a:r>
            <a:r>
              <a:rPr lang="ko-KR" altLang="en-US"/>
              <a:t>사용자의 요청을 분배해주는 </a:t>
            </a:r>
            <a:r>
              <a:rPr lang="en-US" altLang="ko-KR"/>
              <a:t>Request distributor </a:t>
            </a:r>
            <a:r>
              <a:rPr lang="ko-KR" altLang="en-US"/>
              <a:t>코드 또한 준비하였습니다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7266B-63E4-4747-BD02-236594FD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9151DC-84D5-4808-AF6F-0E97AE0DD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37" y="3429000"/>
            <a:ext cx="61055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49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40DA1-41A4-4724-AFCD-E034F468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문제 인식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CC52F-1269-47DB-9A20-799E5C636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문제 원인</a:t>
            </a:r>
            <a:endParaRPr lang="en-US" altLang="ko-KR" dirty="0"/>
          </a:p>
          <a:p>
            <a:pPr lvl="1"/>
            <a:r>
              <a:rPr lang="ko-KR" altLang="en-US"/>
              <a:t>비효율적으로 </a:t>
            </a:r>
            <a:r>
              <a:rPr lang="ko-KR" altLang="en-US" dirty="0"/>
              <a:t>규정된 주차 대책</a:t>
            </a:r>
            <a:r>
              <a:rPr lang="en-US" altLang="ko-KR" baseline="30000" dirty="0"/>
              <a:t>*</a:t>
            </a:r>
            <a:endParaRPr lang="en-US" altLang="ko-KR" dirty="0"/>
          </a:p>
          <a:p>
            <a:pPr lvl="2"/>
            <a:r>
              <a:rPr lang="ko-KR" altLang="en-US" dirty="0" err="1"/>
              <a:t>전동킥보드</a:t>
            </a:r>
            <a:r>
              <a:rPr lang="ko-KR" altLang="en-US" dirty="0"/>
              <a:t> </a:t>
            </a:r>
            <a:r>
              <a:rPr lang="ko-KR" altLang="en-US"/>
              <a:t>거치대 부족</a:t>
            </a:r>
            <a:endParaRPr lang="en-US" altLang="ko-KR" dirty="0"/>
          </a:p>
          <a:p>
            <a:pPr lvl="2"/>
            <a:r>
              <a:rPr lang="ko-KR" altLang="en-US" dirty="0"/>
              <a:t>부적합한 위치 선정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7266B-63E4-4747-BD02-236594FD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15161-7DFC-4465-A7AC-26A7B7497C2C}"/>
              </a:ext>
            </a:extLst>
          </p:cNvPr>
          <p:cNvSpPr txBox="1"/>
          <p:nvPr/>
        </p:nvSpPr>
        <p:spPr>
          <a:xfrm>
            <a:off x="475765" y="2911498"/>
            <a:ext cx="10925658" cy="343170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E2E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b="1" i="0" dirty="0" err="1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전동킥보드</a:t>
            </a:r>
            <a:r>
              <a:rPr lang="ko-KR" altLang="en-US" sz="1400" b="1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출입 금지</a:t>
            </a:r>
            <a:r>
              <a:rPr lang="en-US" altLang="ko-KR" sz="1400" b="1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1400" b="1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거치대 </a:t>
            </a:r>
            <a:r>
              <a:rPr lang="ko-KR" altLang="en-US" sz="1400" b="1" i="0" dirty="0" err="1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설치’에도</a:t>
            </a:r>
            <a:r>
              <a:rPr lang="ko-KR" altLang="en-US" sz="1400" b="1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골머리 앓는 대학들</a:t>
            </a:r>
            <a:endParaRPr lang="en-US" altLang="ko-KR" sz="1400" b="1" i="0" dirty="0">
              <a:solidFill>
                <a:srgbClr val="2E2E2E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i="0" dirty="0">
              <a:solidFill>
                <a:srgbClr val="2E2E2E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E2E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solidFill>
                  <a:srgbClr val="2E2E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중략</a:t>
            </a:r>
            <a:r>
              <a:rPr lang="en-US" altLang="ko-KR" sz="1400" dirty="0">
                <a:solidFill>
                  <a:srgbClr val="2E2E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400" b="0" i="0" dirty="0">
              <a:solidFill>
                <a:srgbClr val="333333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fontAlgn="base"/>
            <a:r>
              <a:rPr lang="ko-KR" altLang="en-US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건국대는 지난달부터 일부 건물에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전동킥보드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거치대를 설치했다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그러나 캠퍼스에는 거치대 주변으로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아무렇게나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세워진 공유형 킥보드가 더 많았다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algn="just" fontAlgn="base"/>
            <a:endParaRPr lang="en-US" altLang="ko-KR" sz="1400" b="0" i="0" dirty="0">
              <a:solidFill>
                <a:srgbClr val="333333"/>
              </a:solidFill>
              <a:effectLst/>
              <a:latin typeface="Montserrat" panose="00000500000000000000" pitchFamily="2" charset="0"/>
            </a:endParaRPr>
          </a:p>
          <a:p>
            <a:pPr algn="just" fontAlgn="base"/>
            <a:r>
              <a:rPr lang="ko-KR" altLang="en-US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재학생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이승정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(24)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씨는 “학교가 넓어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전동킥보드가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필요한 것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같다”면서도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“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</a:rPr>
              <a:t>건물에 거치대가 설치된 건 봤는데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</a:rPr>
              <a:t>너무 부족해서 건물 앞에다가 그냥 세운다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</a:rPr>
              <a:t>크게 유용한 것 같진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</a:rPr>
              <a:t>않다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”고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했다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algn="just" fontAlgn="base"/>
            <a:endParaRPr lang="en-US" altLang="ko-KR" sz="1400" b="0" i="0" dirty="0">
              <a:solidFill>
                <a:srgbClr val="333333"/>
              </a:solidFill>
              <a:effectLst/>
              <a:latin typeface="Montserrat" panose="00000500000000000000" pitchFamily="2" charset="0"/>
            </a:endParaRPr>
          </a:p>
          <a:p>
            <a:pPr algn="just" fontAlgn="base"/>
            <a:r>
              <a:rPr lang="ko-KR" altLang="en-US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법학관 앞에서 킥보드를 이용하려던 재학생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A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씨는 “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</a:rPr>
              <a:t>거치대가 있어도 결국 학생들이 세우고 싶은 곳에 세울 것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</a:rPr>
              <a:t>같다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”며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“오히려 언제 어디서든 자유롭게 제약 없이 탈 수 있는 것이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(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공유킥보드의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)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장점인데 거치대가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따릉이처럼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많이 설치되면 유용하지 않을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것”이라고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했다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algn="just" fontAlgn="base"/>
            <a:r>
              <a:rPr lang="en-US" altLang="ko-KR" sz="1400" dirty="0">
                <a:solidFill>
                  <a:srgbClr val="333333"/>
                </a:solidFill>
                <a:latin typeface="Montserrat" panose="00000500000000000000" pitchFamily="2" charset="0"/>
              </a:rPr>
              <a:t>(</a:t>
            </a:r>
            <a:r>
              <a:rPr lang="ko-KR" altLang="en-US" sz="1400" dirty="0">
                <a:solidFill>
                  <a:srgbClr val="333333"/>
                </a:solidFill>
                <a:latin typeface="Montserrat" panose="00000500000000000000" pitchFamily="2" charset="0"/>
              </a:rPr>
              <a:t>중략</a:t>
            </a:r>
            <a:r>
              <a:rPr lang="en-US" altLang="ko-KR" sz="1400" dirty="0">
                <a:solidFill>
                  <a:srgbClr val="333333"/>
                </a:solidFill>
                <a:latin typeface="Montserrat" panose="00000500000000000000" pitchFamily="2" charset="0"/>
              </a:rPr>
              <a:t>)</a:t>
            </a:r>
          </a:p>
          <a:p>
            <a:pPr algn="just" fontAlgn="base"/>
            <a:r>
              <a:rPr lang="ko-KR" altLang="en-US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규정에 따르면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전동킥보드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운전은 도로에만 가능하며 보도나 횡단보도에서는 이동장치에 내려 도보를 이용해야 하고 주차는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</a:rPr>
              <a:t>교내 자전거 거치대 주변 반경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</a:rPr>
              <a:t>2m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</a:rPr>
              <a:t>로 한정했다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322B4-42F9-4818-8BA4-C679F120ADAD}"/>
              </a:ext>
            </a:extLst>
          </p:cNvPr>
          <p:cNvSpPr txBox="1"/>
          <p:nvPr/>
        </p:nvSpPr>
        <p:spPr>
          <a:xfrm>
            <a:off x="485775" y="6518436"/>
            <a:ext cx="109156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http://news.heraldcorp.com/view.php?ud=20210809000097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823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1">
            <a:extLst>
              <a:ext uri="{FF2B5EF4-FFF2-40B4-BE49-F238E27FC236}">
                <a16:creationId xmlns:a16="http://schemas.microsoft.com/office/drawing/2014/main" id="{B603DC17-43B4-455E-A58D-FBE12D8A4B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5174" y="274839"/>
            <a:ext cx="2070391" cy="111392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A34C498-390E-481F-8F91-A6BBB2AE6E8D}"/>
              </a:ext>
            </a:extLst>
          </p:cNvPr>
          <p:cNvCxnSpPr>
            <a:cxnSpLocks/>
          </p:cNvCxnSpPr>
          <p:nvPr/>
        </p:nvCxnSpPr>
        <p:spPr>
          <a:xfrm>
            <a:off x="428098" y="1228725"/>
            <a:ext cx="514877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6A7C30E-987E-4EA6-A6E4-EB264B46684C}"/>
              </a:ext>
            </a:extLst>
          </p:cNvPr>
          <p:cNvSpPr txBox="1"/>
          <p:nvPr/>
        </p:nvSpPr>
        <p:spPr>
          <a:xfrm>
            <a:off x="1765133" y="1962989"/>
            <a:ext cx="399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 인식</a:t>
            </a:r>
          </a:p>
        </p:txBody>
      </p:sp>
      <p:sp>
        <p:nvSpPr>
          <p:cNvPr id="45" name="평행 사변형 44">
            <a:extLst>
              <a:ext uri="{FF2B5EF4-FFF2-40B4-BE49-F238E27FC236}">
                <a16:creationId xmlns:a16="http://schemas.microsoft.com/office/drawing/2014/main" id="{5903B4C5-4857-4488-B988-123FD1685B1A}"/>
              </a:ext>
            </a:extLst>
          </p:cNvPr>
          <p:cNvSpPr/>
          <p:nvPr/>
        </p:nvSpPr>
        <p:spPr>
          <a:xfrm>
            <a:off x="6973351" y="0"/>
            <a:ext cx="4943475" cy="6858000"/>
          </a:xfrm>
          <a:prstGeom prst="parallelogram">
            <a:avLst>
              <a:gd name="adj" fmla="val 34441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9A0854-8C98-4C96-B0F5-09359235213B}"/>
              </a:ext>
            </a:extLst>
          </p:cNvPr>
          <p:cNvSpPr txBox="1"/>
          <p:nvPr/>
        </p:nvSpPr>
        <p:spPr>
          <a:xfrm>
            <a:off x="447246" y="1716768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681BC2-0C4E-42E9-86FA-E273D5FE75CF}"/>
              </a:ext>
            </a:extLst>
          </p:cNvPr>
          <p:cNvSpPr txBox="1"/>
          <p:nvPr/>
        </p:nvSpPr>
        <p:spPr>
          <a:xfrm>
            <a:off x="1765133" y="3135401"/>
            <a:ext cx="399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생태계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5EFBB-3CCB-4A5B-8FFD-286322F7888B}"/>
              </a:ext>
            </a:extLst>
          </p:cNvPr>
          <p:cNvSpPr txBox="1"/>
          <p:nvPr/>
        </p:nvSpPr>
        <p:spPr>
          <a:xfrm>
            <a:off x="447246" y="2889180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87E43B-F014-460B-BAF8-2AABB131D712}"/>
              </a:ext>
            </a:extLst>
          </p:cNvPr>
          <p:cNvSpPr txBox="1"/>
          <p:nvPr/>
        </p:nvSpPr>
        <p:spPr>
          <a:xfrm>
            <a:off x="1763627" y="4395336"/>
            <a:ext cx="399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554B80-848B-45FE-AF70-C6713E2DC10C}"/>
              </a:ext>
            </a:extLst>
          </p:cNvPr>
          <p:cNvSpPr txBox="1"/>
          <p:nvPr/>
        </p:nvSpPr>
        <p:spPr>
          <a:xfrm>
            <a:off x="445740" y="4149115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AB783E-14C5-47CB-B9E6-16CFE4C937C7}"/>
              </a:ext>
            </a:extLst>
          </p:cNvPr>
          <p:cNvSpPr txBox="1"/>
          <p:nvPr/>
        </p:nvSpPr>
        <p:spPr>
          <a:xfrm>
            <a:off x="1763627" y="5567748"/>
            <a:ext cx="399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A3A1DF-BA25-4D8D-85B6-EABEFA48327B}"/>
              </a:ext>
            </a:extLst>
          </p:cNvPr>
          <p:cNvSpPr txBox="1"/>
          <p:nvPr/>
        </p:nvSpPr>
        <p:spPr>
          <a:xfrm>
            <a:off x="445740" y="5321527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6000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3517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40DA1-41A4-4724-AFCD-E034F468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CC52F-1269-47DB-9A20-799E5C636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결론</a:t>
            </a:r>
            <a:endParaRPr lang="en-US" altLang="ko-KR" dirty="0"/>
          </a:p>
          <a:p>
            <a:pPr lvl="1"/>
            <a:r>
              <a:rPr lang="ko-KR" altLang="en-US"/>
              <a:t>전동킥보드 주차장 정보 제공 </a:t>
            </a:r>
            <a:endParaRPr lang="en-US" altLang="ko-KR" strike="sngStrike">
              <a:solidFill>
                <a:srgbClr val="FF0000"/>
              </a:solidFill>
            </a:endParaRPr>
          </a:p>
          <a:p>
            <a:pPr lvl="2"/>
            <a:r>
              <a:rPr lang="ko-KR" altLang="en-US"/>
              <a:t>사용자 참여를 통한 주차장 선정 </a:t>
            </a:r>
            <a:br>
              <a:rPr lang="en-US" altLang="ko-KR"/>
            </a:br>
            <a:r>
              <a:rPr lang="en-US" altLang="ko-KR"/>
              <a:t>	</a:t>
            </a:r>
            <a:r>
              <a:rPr lang="ko-KR" altLang="en-US"/>
              <a:t>→ 사용자 맞춤형 서비스 제공</a:t>
            </a:r>
            <a:endParaRPr lang="en-US" altLang="ko-KR"/>
          </a:p>
          <a:p>
            <a:pPr lvl="2"/>
            <a:r>
              <a:rPr lang="ko-KR" altLang="en-US"/>
              <a:t>전동 킥보드 방치 문제 개선에 기여할 수 있음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데이터셋 공개</a:t>
            </a:r>
            <a:endParaRPr lang="en-US" altLang="ko-KR" dirty="0"/>
          </a:p>
          <a:p>
            <a:pPr lvl="2"/>
            <a:r>
              <a:rPr lang="ko-KR" altLang="en-US"/>
              <a:t>사용자로부터 전동킥보드 주차장 관련 데이터 수집</a:t>
            </a:r>
            <a:endParaRPr lang="en-US" altLang="ko-KR"/>
          </a:p>
          <a:p>
            <a:pPr lvl="2"/>
            <a:r>
              <a:rPr lang="en-US" altLang="ko-KR"/>
              <a:t>Open API </a:t>
            </a:r>
            <a:r>
              <a:rPr lang="ko-KR" altLang="en-US"/>
              <a:t>형태로 수집한 데이터를 모두가 활용할 수 있도록 공개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7266B-63E4-4747-BD02-236594FD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1511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F9C0F3C-0427-4E19-A286-EA5BE96585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E9E3-52F9-40D0-89D7-1D19D98217D8}"/>
              </a:ext>
            </a:extLst>
          </p:cNvPr>
          <p:cNvSpPr txBox="1"/>
          <p:nvPr/>
        </p:nvSpPr>
        <p:spPr>
          <a:xfrm>
            <a:off x="5044546" y="1199884"/>
            <a:ext cx="805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컴퓨터과학부 종합설계 </a:t>
            </a:r>
            <a:r>
              <a:rPr lang="en-US" altLang="ko-KR" sz="36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</a:t>
            </a:r>
            <a:r>
              <a:rPr lang="ko-KR" altLang="en-US" sz="36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조</a:t>
            </a:r>
            <a:endParaRPr lang="en-US" altLang="ko-KR" sz="3600" b="1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002228-92A1-4832-BA34-9851F94C9D7D}"/>
              </a:ext>
            </a:extLst>
          </p:cNvPr>
          <p:cNvCxnSpPr>
            <a:cxnSpLocks/>
          </p:cNvCxnSpPr>
          <p:nvPr/>
        </p:nvCxnSpPr>
        <p:spPr>
          <a:xfrm>
            <a:off x="360899" y="6511738"/>
            <a:ext cx="112585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A34C498-390E-481F-8F91-A6BBB2AE6E8D}"/>
              </a:ext>
            </a:extLst>
          </p:cNvPr>
          <p:cNvCxnSpPr>
            <a:cxnSpLocks/>
          </p:cNvCxnSpPr>
          <p:nvPr/>
        </p:nvCxnSpPr>
        <p:spPr>
          <a:xfrm>
            <a:off x="360899" y="361950"/>
            <a:ext cx="84116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D2B6F5D-2249-4B23-915F-1447BAC98588}"/>
              </a:ext>
            </a:extLst>
          </p:cNvPr>
          <p:cNvCxnSpPr>
            <a:cxnSpLocks/>
          </p:cNvCxnSpPr>
          <p:nvPr/>
        </p:nvCxnSpPr>
        <p:spPr>
          <a:xfrm>
            <a:off x="8715864" y="361950"/>
            <a:ext cx="31427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1AC6B29-AD28-4DF6-A21A-F9C851A2BFDE}"/>
              </a:ext>
            </a:extLst>
          </p:cNvPr>
          <p:cNvCxnSpPr/>
          <p:nvPr/>
        </p:nvCxnSpPr>
        <p:spPr>
          <a:xfrm>
            <a:off x="360899" y="537091"/>
            <a:ext cx="484346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50DBFBD-6307-451B-A1E1-383396E2E26F}"/>
              </a:ext>
            </a:extLst>
          </p:cNvPr>
          <p:cNvCxnSpPr>
            <a:cxnSpLocks/>
          </p:cNvCxnSpPr>
          <p:nvPr/>
        </p:nvCxnSpPr>
        <p:spPr>
          <a:xfrm>
            <a:off x="6775987" y="6280666"/>
            <a:ext cx="484346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07EF1EC-0EC8-48CF-AEB9-44741E5D2FA3}"/>
              </a:ext>
            </a:extLst>
          </p:cNvPr>
          <p:cNvSpPr txBox="1"/>
          <p:nvPr/>
        </p:nvSpPr>
        <p:spPr>
          <a:xfrm>
            <a:off x="4096685" y="1887285"/>
            <a:ext cx="8195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사용자가 참여하는 </a:t>
            </a:r>
            <a:r>
              <a:rPr lang="ko-KR" alt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킥보드</a:t>
            </a:r>
            <a:r>
              <a:rPr lang="ko-KR" alt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주차장</a:t>
            </a:r>
            <a:endParaRPr lang="en-US" altLang="ko-KR" sz="4000" dirty="0"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6797A-6E27-4F49-9884-39162D7FC4AB}"/>
              </a:ext>
            </a:extLst>
          </p:cNvPr>
          <p:cNvSpPr txBox="1"/>
          <p:nvPr/>
        </p:nvSpPr>
        <p:spPr>
          <a:xfrm>
            <a:off x="743922" y="3962765"/>
            <a:ext cx="5264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감사합니다</a:t>
            </a:r>
            <a:r>
              <a:rPr lang="en-US" altLang="ko-KR" sz="6000" dirty="0">
                <a:solidFill>
                  <a:schemeClr val="bg1"/>
                </a:solidFill>
              </a:rPr>
              <a:t>.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31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40DA1-41A4-4724-AFCD-E034F468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문제 인식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CC52F-1269-47DB-9A20-799E5C636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문제 원인</a:t>
            </a:r>
            <a:endParaRPr lang="en-US" altLang="ko-KR" dirty="0"/>
          </a:p>
          <a:p>
            <a:pPr lvl="1"/>
            <a:r>
              <a:rPr lang="ko-KR" altLang="en-US" dirty="0"/>
              <a:t>모호한 주차 장소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ko-KR" altLang="en-US" dirty="0" err="1"/>
              <a:t>전동킥보드</a:t>
            </a:r>
            <a:r>
              <a:rPr lang="ko-KR" altLang="en-US" dirty="0"/>
              <a:t> 주차문제</a:t>
            </a:r>
            <a:r>
              <a:rPr lang="en-US" altLang="ko-KR" dirty="0"/>
              <a:t>’ </a:t>
            </a:r>
            <a:r>
              <a:rPr lang="ko-KR" altLang="en-US" dirty="0"/>
              <a:t>사회적 이슈화 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도로교통법령</a:t>
            </a:r>
            <a:r>
              <a:rPr lang="en-US" altLang="ko-KR" baseline="30000" dirty="0"/>
              <a:t>*</a:t>
            </a:r>
            <a:r>
              <a:rPr lang="ko-KR" altLang="en-US" dirty="0"/>
              <a:t> 시행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7266B-63E4-4747-BD02-236594FD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15161-7DFC-4465-A7AC-26A7B7497C2C}"/>
              </a:ext>
            </a:extLst>
          </p:cNvPr>
          <p:cNvSpPr txBox="1"/>
          <p:nvPr/>
        </p:nvSpPr>
        <p:spPr>
          <a:xfrm>
            <a:off x="583532" y="3497526"/>
            <a:ext cx="10925658" cy="283731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E2E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앞으로 </a:t>
            </a:r>
            <a:r>
              <a:rPr lang="ko-KR" altLang="en-US" sz="1600" b="1" dirty="0" err="1">
                <a:solidFill>
                  <a:srgbClr val="2E2E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전동킥보드</a:t>
            </a:r>
            <a:r>
              <a:rPr lang="ko-KR" altLang="en-US" sz="1600" b="1" dirty="0">
                <a:solidFill>
                  <a:srgbClr val="2E2E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주차는 전용 지정공간에서</a:t>
            </a:r>
            <a:endParaRPr lang="en-US" altLang="ko-KR" sz="1600" b="1" dirty="0">
              <a:solidFill>
                <a:srgbClr val="2E2E2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300" i="0" dirty="0">
              <a:solidFill>
                <a:srgbClr val="2E2E2E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앞으로 </a:t>
            </a:r>
            <a:r>
              <a:rPr lang="ko-KR" altLang="en-US" sz="1300" i="0" dirty="0" err="1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전동킥보드</a:t>
            </a:r>
            <a:r>
              <a:rPr lang="ko-KR" altLang="en-US" sz="1300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주차공간을 표시하는 안전표지 및 주차 허용구역 표시선을 신설해 </a:t>
            </a:r>
            <a:r>
              <a:rPr lang="ko-KR" altLang="en-US" sz="1300" i="0" dirty="0" err="1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전동킥보드도</a:t>
            </a:r>
            <a:r>
              <a:rPr lang="ko-KR" altLang="en-US" sz="1300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지정된 주차공간에 주차할 수 있도록 한다</a:t>
            </a:r>
            <a:r>
              <a:rPr lang="en-US" altLang="ko-KR" sz="1300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00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이와 관련해 경찰청은 </a:t>
            </a:r>
            <a:r>
              <a:rPr lang="ko-KR" altLang="en-US" sz="1300" i="0" dirty="0" err="1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전동킥보드</a:t>
            </a:r>
            <a:r>
              <a:rPr lang="ko-KR" altLang="en-US" sz="1300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 개인형 이동장치 주차공간을 설치할 수 있도록 개정된 도로교통법령이 </a:t>
            </a:r>
            <a:r>
              <a:rPr lang="en-US" altLang="ko-KR" sz="1300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</a:t>
            </a:r>
            <a:r>
              <a:rPr lang="ko-KR" altLang="en-US" sz="1300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일부터 시행된다고 밝혔다</a:t>
            </a:r>
            <a:r>
              <a:rPr lang="en-US" altLang="ko-KR" sz="1300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300" i="0" dirty="0">
              <a:solidFill>
                <a:srgbClr val="2E2E2E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그동안 </a:t>
            </a:r>
            <a:r>
              <a:rPr lang="ko-KR" altLang="en-US" sz="1300" i="0" dirty="0">
                <a:solidFill>
                  <a:srgbClr val="2E2E2E"/>
                </a:solidFill>
                <a:effectLst/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개인형 이동장치는 주차할 수 있는 장소가 별도로 정해져 있지 않아 이용자들이 공유 </a:t>
            </a:r>
            <a:r>
              <a:rPr lang="ko-KR" altLang="en-US" sz="1300" i="0" dirty="0" err="1">
                <a:solidFill>
                  <a:srgbClr val="2E2E2E"/>
                </a:solidFill>
                <a:effectLst/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전동킥보드를</a:t>
            </a:r>
            <a:r>
              <a:rPr lang="ko-KR" altLang="en-US" sz="1300" i="0" dirty="0">
                <a:solidFill>
                  <a:srgbClr val="2E2E2E"/>
                </a:solidFill>
                <a:effectLst/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이용한 후 길거리에 무분별하게 방치하는 사례가 많았다</a:t>
            </a:r>
            <a:r>
              <a:rPr lang="en-US" altLang="ko-KR" sz="1300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공유 </a:t>
            </a:r>
            <a:r>
              <a:rPr lang="ko-KR" altLang="en-US" sz="1300" i="0" dirty="0" err="1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전동킥보드의</a:t>
            </a:r>
            <a:r>
              <a:rPr lang="ko-KR" altLang="en-US" sz="1300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 수요가 많은 버스나 지하철 등 대중교통 정류장 주변에 방치된 </a:t>
            </a:r>
            <a:r>
              <a:rPr lang="ko-KR" altLang="en-US" sz="1300" i="0" dirty="0" err="1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전동킥보드들이</a:t>
            </a:r>
            <a:r>
              <a:rPr lang="ko-KR" altLang="en-US" sz="1300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보행자들의 통행을 방해하고 도시 미관을 해치는 등 사회적 문제로 지적됐다</a:t>
            </a:r>
            <a:r>
              <a:rPr lang="en-US" altLang="ko-KR" sz="1300" i="0" dirty="0">
                <a:solidFill>
                  <a:srgbClr val="2E2E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2E2E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300" dirty="0">
                <a:solidFill>
                  <a:srgbClr val="2E2E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중략</a:t>
            </a:r>
            <a:r>
              <a:rPr lang="en-US" altLang="ko-KR" sz="1300" dirty="0">
                <a:solidFill>
                  <a:srgbClr val="2E2E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300" i="0" dirty="0">
              <a:solidFill>
                <a:srgbClr val="333333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322B4-42F9-4818-8BA4-C679F120ADAD}"/>
              </a:ext>
            </a:extLst>
          </p:cNvPr>
          <p:cNvSpPr txBox="1"/>
          <p:nvPr/>
        </p:nvSpPr>
        <p:spPr>
          <a:xfrm>
            <a:off x="485775" y="6518436"/>
            <a:ext cx="109156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https://www.korea.kr/news/policyNewsView.do?newsId=148890004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신설되는 개인형이동장치 주차장 표지">
            <a:extLst>
              <a:ext uri="{FF2B5EF4-FFF2-40B4-BE49-F238E27FC236}">
                <a16:creationId xmlns:a16="http://schemas.microsoft.com/office/drawing/2014/main" id="{3ABD6566-6A89-4789-B71D-5B89F9B3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124" y="859612"/>
            <a:ext cx="5715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C38E21-BE90-4E29-BF70-A16B455D0245}"/>
              </a:ext>
            </a:extLst>
          </p:cNvPr>
          <p:cNvSpPr/>
          <p:nvPr/>
        </p:nvSpPr>
        <p:spPr>
          <a:xfrm>
            <a:off x="9285514" y="848726"/>
            <a:ext cx="2008724" cy="2495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677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953B5B-8BB7-4EB6-BE14-214EE4E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45DEF2E-C318-45AB-B6D6-7F0E26EF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문제 인식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6B1CC645-3D85-464C-8095-BD9CC025D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532" y="717248"/>
            <a:ext cx="10817891" cy="5560557"/>
          </a:xfrm>
        </p:spPr>
        <p:txBody>
          <a:bodyPr>
            <a:normAutofit/>
          </a:bodyPr>
          <a:lstStyle/>
          <a:p>
            <a:r>
              <a:rPr lang="ko-KR" altLang="en-US" dirty="0"/>
              <a:t> 프로젝트 목표</a:t>
            </a:r>
            <a:endParaRPr lang="en-US" altLang="ko-KR" dirty="0"/>
          </a:p>
          <a:p>
            <a:pPr lvl="1"/>
            <a:r>
              <a:rPr lang="ko-KR" altLang="en-US"/>
              <a:t>사용자에게 전동킥보드 주차장 정보 제공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지정된 전동킥보드 주차장이 존재하지 않음</a:t>
            </a:r>
            <a:endParaRPr lang="en-US" altLang="ko-KR"/>
          </a:p>
          <a:p>
            <a:pPr lvl="1"/>
            <a:r>
              <a:rPr lang="ko-KR" altLang="en-US"/>
              <a:t>어떻게 </a:t>
            </a:r>
            <a:r>
              <a:rPr lang="ko-KR" altLang="en-US">
                <a:solidFill>
                  <a:schemeClr val="accent2"/>
                </a:solidFill>
              </a:rPr>
              <a:t>사용자가 원하는</a:t>
            </a:r>
            <a:r>
              <a:rPr lang="ko-KR" altLang="en-US"/>
              <a:t> 전동킥보드 주차장을 선정할 것인가</a:t>
            </a:r>
            <a:r>
              <a:rPr lang="en-US" altLang="ko-KR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AD962-9F4C-4A72-AC12-5596C94E5A5C}"/>
              </a:ext>
            </a:extLst>
          </p:cNvPr>
          <p:cNvSpPr txBox="1"/>
          <p:nvPr/>
        </p:nvSpPr>
        <p:spPr>
          <a:xfrm>
            <a:off x="5629273" y="597002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* </a:t>
            </a:r>
            <a:r>
              <a:rPr lang="ko-KR" altLang="en-US" sz="1400" dirty="0">
                <a:solidFill>
                  <a:srgbClr val="FF0000"/>
                </a:solidFill>
              </a:rPr>
              <a:t>주차장 정보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전동킥보드를</a:t>
            </a:r>
            <a:r>
              <a:rPr lang="ko-KR" altLang="en-US" sz="1400" dirty="0">
                <a:solidFill>
                  <a:srgbClr val="FF0000"/>
                </a:solidFill>
              </a:rPr>
              <a:t> 주차하기 적합한 장소에 대한 위치 정보</a:t>
            </a:r>
          </a:p>
        </p:txBody>
      </p:sp>
    </p:spTree>
    <p:extLst>
      <p:ext uri="{BB962C8B-B14F-4D97-AF65-F5344CB8AC3E}">
        <p14:creationId xmlns:p14="http://schemas.microsoft.com/office/powerpoint/2010/main" val="2021267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40DA1-41A4-4724-AFCD-E034F468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문제 인식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7266B-63E4-4747-BD02-236594FD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ECF233-6B23-4A69-AF56-3FDF88EA8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 사용자 참여를 통한 주차장 선정</a:t>
            </a:r>
            <a:endParaRPr lang="en-US" altLang="ko-KR"/>
          </a:p>
          <a:p>
            <a:pPr lvl="1"/>
            <a:r>
              <a:rPr lang="ko-KR" altLang="en-US"/>
              <a:t>사용자가 원하는 주차장 위치 데이터 수집</a:t>
            </a:r>
            <a:endParaRPr lang="en-US" altLang="ko-KR"/>
          </a:p>
          <a:p>
            <a:pPr lvl="1"/>
            <a:r>
              <a:rPr lang="ko-KR" altLang="en-US"/>
              <a:t>주기적인 업데이트를 통한 주차장 정보 갱신</a:t>
            </a:r>
            <a:endParaRPr lang="en-US" altLang="ko-KR"/>
          </a:p>
          <a:p>
            <a:pPr lvl="2"/>
            <a:r>
              <a:rPr lang="ko-KR" altLang="en-US"/>
              <a:t>주차장에 대한 사용자 평가 반영</a:t>
            </a:r>
            <a:endParaRPr lang="en-US" altLang="ko-KR"/>
          </a:p>
          <a:p>
            <a:pPr lvl="2"/>
            <a:endParaRPr lang="en-US" altLang="ko-KR"/>
          </a:p>
          <a:p>
            <a:r>
              <a:rPr lang="ko-KR" altLang="en-US"/>
              <a:t> 해결할 과제</a:t>
            </a:r>
            <a:endParaRPr lang="en-US" altLang="ko-KR"/>
          </a:p>
          <a:p>
            <a:pPr lvl="1"/>
            <a:r>
              <a:rPr lang="ko-KR" altLang="en-US"/>
              <a:t>서비스 제공을 위해 어떤 데이터를 수집해야 하는가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수집한 데이터를 어떻게 가공할 것인가</a:t>
            </a:r>
            <a:r>
              <a:rPr lang="en-US" altLang="ko-KR"/>
              <a:t>?</a:t>
            </a:r>
          </a:p>
          <a:p>
            <a:pPr lvl="1"/>
            <a:r>
              <a:rPr lang="en-US" altLang="ko-KR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1601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80319E-E90B-4711-A9F0-9550E96BA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모범 사례 조사</a:t>
            </a:r>
            <a:endParaRPr lang="en-US" altLang="ko-KR" dirty="0"/>
          </a:p>
          <a:p>
            <a:pPr lvl="1"/>
            <a:r>
              <a:rPr lang="ko-KR" altLang="en-US" dirty="0"/>
              <a:t>프로젝트 </a:t>
            </a:r>
            <a:r>
              <a:rPr lang="en-US" altLang="ko-KR" dirty="0" err="1"/>
              <a:t>Coswara</a:t>
            </a:r>
            <a:r>
              <a:rPr lang="en-US" altLang="ko-KR" baseline="30000" dirty="0"/>
              <a:t>*</a:t>
            </a:r>
            <a:endParaRPr lang="en-US" altLang="ko-KR" dirty="0"/>
          </a:p>
          <a:p>
            <a:pPr lvl="2"/>
            <a:r>
              <a:rPr lang="ko-KR" altLang="en-US" dirty="0"/>
              <a:t>수집 데이터 </a:t>
            </a:r>
            <a:r>
              <a:rPr lang="en-US" altLang="ko-KR" dirty="0"/>
              <a:t>– </a:t>
            </a:r>
            <a:r>
              <a:rPr lang="ko-KR" altLang="en-US" dirty="0"/>
              <a:t>감염자</a:t>
            </a:r>
            <a:r>
              <a:rPr lang="en-US" altLang="ko-KR" dirty="0"/>
              <a:t>/</a:t>
            </a:r>
            <a:r>
              <a:rPr lang="ko-KR" altLang="en-US" dirty="0"/>
              <a:t>비감염자를 대상으로 기침소리 </a:t>
            </a:r>
            <a:r>
              <a:rPr lang="ko-KR" altLang="en-US" dirty="0" err="1"/>
              <a:t>녹음본</a:t>
            </a:r>
            <a:endParaRPr lang="en-US" altLang="ko-KR" dirty="0"/>
          </a:p>
          <a:p>
            <a:pPr lvl="2"/>
            <a:r>
              <a:rPr lang="ko-KR" altLang="en-US" dirty="0"/>
              <a:t>수집 데이터를 가공해 데이터셋 제작 및 공유</a:t>
            </a:r>
            <a:endParaRPr lang="en-US" altLang="ko-KR" dirty="0"/>
          </a:p>
          <a:p>
            <a:pPr lvl="2"/>
            <a:r>
              <a:rPr lang="ko-KR" altLang="en-US" dirty="0"/>
              <a:t>데이터셋을 활용한 연구 활성화 </a:t>
            </a:r>
            <a:br>
              <a:rPr lang="en-US" altLang="ko-KR" dirty="0"/>
            </a:br>
            <a:r>
              <a:rPr lang="en-US" altLang="ko-KR" dirty="0"/>
              <a:t>(Automated covid-19</a:t>
            </a:r>
            <a:r>
              <a:rPr lang="ko-KR" altLang="en-US" dirty="0"/>
              <a:t> </a:t>
            </a:r>
            <a:r>
              <a:rPr lang="en-US" altLang="ko-KR" dirty="0"/>
              <a:t>detection)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F3728F-02B2-4684-A481-8AD3F28C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문제 인식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953B5B-8BB7-4EB6-BE14-214EE4E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3546-62D4-4337-BFC2-4815B2A68A55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B4DC6-5E58-4EBC-9095-1ACE27B62F57}"/>
              </a:ext>
            </a:extLst>
          </p:cNvPr>
          <p:cNvSpPr txBox="1"/>
          <p:nvPr/>
        </p:nvSpPr>
        <p:spPr>
          <a:xfrm>
            <a:off x="485775" y="6518436"/>
            <a:ext cx="109156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https://coswara.iisc.ac.in/?locale=en-US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3CC502-CF8D-41AE-9AC9-1585D2EF8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8"/>
          <a:stretch/>
        </p:blipFill>
        <p:spPr>
          <a:xfrm>
            <a:off x="6964089" y="2309586"/>
            <a:ext cx="4517008" cy="15455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EED98B-B39D-420F-89AF-F4CC3368A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81"/>
          <a:stretch/>
        </p:blipFill>
        <p:spPr>
          <a:xfrm>
            <a:off x="1878811" y="3497526"/>
            <a:ext cx="3189751" cy="28074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DDB648-408F-43D2-8D33-6173982D8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609" y="3775656"/>
            <a:ext cx="4577969" cy="250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0678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1746</TotalTime>
  <Words>2466</Words>
  <Application>Microsoft Office PowerPoint</Application>
  <PresentationFormat>와이드스크린</PresentationFormat>
  <Paragraphs>523</Paragraphs>
  <Slides>52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3" baseType="lpstr">
      <vt:lpstr>나눔스퀘어_ac Light</vt:lpstr>
      <vt:lpstr>나눔스퀘어 ExtraBold</vt:lpstr>
      <vt:lpstr>맑은 고딕</vt:lpstr>
      <vt:lpstr>나눔스퀘어_ac Bold</vt:lpstr>
      <vt:lpstr>Arial</vt:lpstr>
      <vt:lpstr>나눔스퀘어_ac ExtraBold</vt:lpstr>
      <vt:lpstr>Montserrat</vt:lpstr>
      <vt:lpstr>나눔바른고딕</vt:lpstr>
      <vt:lpstr>Wingdings</vt:lpstr>
      <vt:lpstr>Cambria Math</vt:lpstr>
      <vt:lpstr>디자인 사용자 지정</vt:lpstr>
      <vt:lpstr>PowerPoint 프레젠테이션</vt:lpstr>
      <vt:lpstr>PowerPoint 프레젠테이션</vt:lpstr>
      <vt:lpstr>PowerPoint 프레젠테이션</vt:lpstr>
      <vt:lpstr>01 문제 인식</vt:lpstr>
      <vt:lpstr>01 문제 인식</vt:lpstr>
      <vt:lpstr>01 문제 인식</vt:lpstr>
      <vt:lpstr>01 문제 인식</vt:lpstr>
      <vt:lpstr>01 문제 인식</vt:lpstr>
      <vt:lpstr>01 문제 인식</vt:lpstr>
      <vt:lpstr>01 문제 인식</vt:lpstr>
      <vt:lpstr>PowerPoint 프레젠테이션</vt:lpstr>
      <vt:lpstr>02 데이터 생태계</vt:lpstr>
      <vt:lpstr>02 데이터 생태계</vt:lpstr>
      <vt:lpstr>02 데이터 생태계</vt:lpstr>
      <vt:lpstr>02 데이터 생태계</vt:lpstr>
      <vt:lpstr>02 데이터 생태계</vt:lpstr>
      <vt:lpstr>02 데이터 생태계</vt:lpstr>
      <vt:lpstr>02 데이터 생태계</vt:lpstr>
      <vt:lpstr>PowerPoint 프레젠테이션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03 시스템 구현</vt:lpstr>
      <vt:lpstr>PowerPoint 프레젠테이션</vt:lpstr>
      <vt:lpstr>04 결론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Heo Jungwoo</dc:creator>
  <cp:lastModifiedBy>다은 양</cp:lastModifiedBy>
  <cp:revision>21</cp:revision>
  <dcterms:created xsi:type="dcterms:W3CDTF">2021-10-29T05:19:27Z</dcterms:created>
  <dcterms:modified xsi:type="dcterms:W3CDTF">2021-12-13T14:19:56Z</dcterms:modified>
</cp:coreProperties>
</file>